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4"/>
  </p:notesMasterIdLst>
  <p:sldIdLst>
    <p:sldId id="266" r:id="rId2"/>
    <p:sldId id="268"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P080270" initials="D" lastIdx="2" clrIdx="0">
    <p:extLst>
      <p:ext uri="{19B8F6BF-5375-455C-9EA6-DF929625EA0E}">
        <p15:presenceInfo xmlns:p15="http://schemas.microsoft.com/office/powerpoint/2012/main" userId="S-1-5-21-2292700208-2940220069-3518113589-57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FFFF"/>
    <a:srgbClr val="00FF00"/>
    <a:srgbClr val="EB6E32"/>
    <a:srgbClr val="F1BF1B"/>
    <a:srgbClr val="C4E7DF"/>
    <a:srgbClr val="36B0A9"/>
    <a:srgbClr val="623B1E"/>
    <a:srgbClr val="FFF6DD"/>
    <a:srgbClr val="DB72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75" d="100"/>
          <a:sy n="75" d="100"/>
        </p:scale>
        <p:origin x="159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6247" cy="498328"/>
          </a:xfrm>
          <a:prstGeom prst="rect">
            <a:avLst/>
          </a:prstGeom>
        </p:spPr>
        <p:txBody>
          <a:bodyPr vert="horz" lIns="92079" tIns="46040" rIns="92079" bIns="460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8328"/>
          </a:xfrm>
          <a:prstGeom prst="rect">
            <a:avLst/>
          </a:prstGeom>
        </p:spPr>
        <p:txBody>
          <a:bodyPr vert="horz" lIns="92079" tIns="46040" rIns="92079" bIns="46040" rtlCol="0"/>
          <a:lstStyle>
            <a:lvl1pPr algn="r">
              <a:defRPr sz="1200"/>
            </a:lvl1pPr>
          </a:lstStyle>
          <a:p>
            <a:fld id="{6E86C23A-2B66-479F-9A7D-D14F76A4CE6E}" type="datetimeFigureOut">
              <a:rPr kumimoji="1" lang="ja-JP" altLang="en-US" smtClean="0"/>
              <a:t>2026/5/15</a:t>
            </a:fld>
            <a:endParaRPr kumimoji="1" lang="ja-JP" altLang="en-US"/>
          </a:p>
        </p:txBody>
      </p:sp>
      <p:sp>
        <p:nvSpPr>
          <p:cNvPr id="4" name="スライド イメージ プレースホルダー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2079" tIns="46040" rIns="92079" bIns="46040" rtlCol="0" anchor="ctr"/>
          <a:lstStyle/>
          <a:p>
            <a:endParaRPr lang="ja-JP" altLang="en-US"/>
          </a:p>
        </p:txBody>
      </p:sp>
      <p:sp>
        <p:nvSpPr>
          <p:cNvPr id="5" name="ノート プレースホルダー 4"/>
          <p:cNvSpPr>
            <a:spLocks noGrp="1"/>
          </p:cNvSpPr>
          <p:nvPr>
            <p:ph type="body" sz="quarter" idx="3"/>
          </p:nvPr>
        </p:nvSpPr>
        <p:spPr>
          <a:xfrm>
            <a:off x="679290" y="4777247"/>
            <a:ext cx="5439101" cy="3908363"/>
          </a:xfrm>
          <a:prstGeom prst="rect">
            <a:avLst/>
          </a:prstGeom>
        </p:spPr>
        <p:txBody>
          <a:bodyPr vert="horz" lIns="92079" tIns="46040" rIns="92079" bIns="4604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310"/>
            <a:ext cx="2946247" cy="498328"/>
          </a:xfrm>
          <a:prstGeom prst="rect">
            <a:avLst/>
          </a:prstGeom>
        </p:spPr>
        <p:txBody>
          <a:bodyPr vert="horz" lIns="92079" tIns="46040" rIns="92079" bIns="460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10"/>
            <a:ext cx="2946246" cy="498328"/>
          </a:xfrm>
          <a:prstGeom prst="rect">
            <a:avLst/>
          </a:prstGeom>
        </p:spPr>
        <p:txBody>
          <a:bodyPr vert="horz" lIns="92079" tIns="46040" rIns="92079" bIns="46040" rtlCol="0" anchor="b"/>
          <a:lstStyle>
            <a:lvl1pPr algn="r">
              <a:defRPr sz="1200"/>
            </a:lvl1pPr>
          </a:lstStyle>
          <a:p>
            <a:fld id="{D01EAB94-7CDC-4255-B1A7-FB2133F62209}" type="slidenum">
              <a:rPr kumimoji="1" lang="ja-JP" altLang="en-US" smtClean="0"/>
              <a:t>‹#›</a:t>
            </a:fld>
            <a:endParaRPr kumimoji="1" lang="ja-JP" altLang="en-US"/>
          </a:p>
        </p:txBody>
      </p:sp>
    </p:spTree>
    <p:extLst>
      <p:ext uri="{BB962C8B-B14F-4D97-AF65-F5344CB8AC3E}">
        <p14:creationId xmlns:p14="http://schemas.microsoft.com/office/powerpoint/2010/main" val="29424511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407626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317068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3883620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299735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1989813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320480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1807410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1938864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4038247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1581179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BB73325-B137-4D31-BC56-28B26741FDE4}" type="datetimeFigureOut">
              <a:rPr kumimoji="1" lang="ja-JP" altLang="en-US" smtClean="0"/>
              <a:t>2026/5/15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975121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B73325-B137-4D31-BC56-28B26741FDE4}" type="datetimeFigureOut">
              <a:rPr kumimoji="1" lang="ja-JP" altLang="en-US" smtClean="0"/>
              <a:t>2026/5/15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9F4DB23-D24D-4DD1-A621-30117FEC22FC}" type="slidenum">
              <a:rPr kumimoji="1" lang="ja-JP" altLang="en-US" smtClean="0"/>
              <a:t>‹#›</a:t>
            </a:fld>
            <a:endParaRPr kumimoji="1" lang="ja-JP" altLang="en-US"/>
          </a:p>
        </p:txBody>
      </p:sp>
    </p:spTree>
    <p:extLst>
      <p:ext uri="{BB962C8B-B14F-4D97-AF65-F5344CB8AC3E}">
        <p14:creationId xmlns:p14="http://schemas.microsoft.com/office/powerpoint/2010/main" val="1565469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emf"/><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楕円 41">
            <a:extLst>
              <a:ext uri="{FF2B5EF4-FFF2-40B4-BE49-F238E27FC236}">
                <a16:creationId xmlns:a16="http://schemas.microsoft.com/office/drawing/2014/main" id="{9491371E-2F62-4D26-9E1F-E2C06B061019}"/>
              </a:ext>
            </a:extLst>
          </p:cNvPr>
          <p:cNvSpPr/>
          <p:nvPr/>
        </p:nvSpPr>
        <p:spPr>
          <a:xfrm>
            <a:off x="78278" y="84430"/>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F1B49A1F-75C4-4FA5-8AAE-886B685AC168}"/>
              </a:ext>
            </a:extLst>
          </p:cNvPr>
          <p:cNvSpPr/>
          <p:nvPr/>
        </p:nvSpPr>
        <p:spPr>
          <a:xfrm>
            <a:off x="5697970" y="84430"/>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a:extLst>
              <a:ext uri="{FF2B5EF4-FFF2-40B4-BE49-F238E27FC236}">
                <a16:creationId xmlns:a16="http://schemas.microsoft.com/office/drawing/2014/main" id="{1202E7B2-AD5A-4C94-91CB-99925A3CAC0B}"/>
              </a:ext>
            </a:extLst>
          </p:cNvPr>
          <p:cNvSpPr/>
          <p:nvPr/>
        </p:nvSpPr>
        <p:spPr>
          <a:xfrm>
            <a:off x="5703951" y="8774286"/>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a:extLst>
              <a:ext uri="{FF2B5EF4-FFF2-40B4-BE49-F238E27FC236}">
                <a16:creationId xmlns:a16="http://schemas.microsoft.com/office/drawing/2014/main" id="{5AD31E3A-9A2D-4122-8D1E-6C996DF33286}"/>
              </a:ext>
            </a:extLst>
          </p:cNvPr>
          <p:cNvSpPr/>
          <p:nvPr/>
        </p:nvSpPr>
        <p:spPr>
          <a:xfrm>
            <a:off x="78278" y="8770332"/>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2ACA136D-96F6-466B-8494-6FF9FB4583B7}"/>
              </a:ext>
            </a:extLst>
          </p:cNvPr>
          <p:cNvSpPr/>
          <p:nvPr/>
        </p:nvSpPr>
        <p:spPr>
          <a:xfrm>
            <a:off x="0" y="52"/>
            <a:ext cx="6858000" cy="9906000"/>
          </a:xfrm>
          <a:custGeom>
            <a:avLst/>
            <a:gdLst>
              <a:gd name="connsiteX0" fmla="*/ 1238572 w 6858000"/>
              <a:gd name="connsiteY0" fmla="*/ 515155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25868 w 6858000"/>
              <a:gd name="connsiteY7" fmla="*/ 515155 h 9906000"/>
              <a:gd name="connsiteX8" fmla="*/ 0 w 6858000"/>
              <a:gd name="connsiteY8" fmla="*/ 0 h 9906000"/>
              <a:gd name="connsiteX9" fmla="*/ 6858000 w 6858000"/>
              <a:gd name="connsiteY9" fmla="*/ 0 h 9906000"/>
              <a:gd name="connsiteX10" fmla="*/ 6858000 w 6858000"/>
              <a:gd name="connsiteY10" fmla="*/ 9906000 h 9906000"/>
              <a:gd name="connsiteX11" fmla="*/ 0 w 6858000"/>
              <a:gd name="connsiteY11" fmla="*/ 9906000 h 9906000"/>
              <a:gd name="connsiteX0" fmla="*/ 1290087 w 6858000"/>
              <a:gd name="connsiteY0" fmla="*/ 824248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25868 w 6858000"/>
              <a:gd name="connsiteY7" fmla="*/ 515155 h 9906000"/>
              <a:gd name="connsiteX8" fmla="*/ 1290087 w 6858000"/>
              <a:gd name="connsiteY8" fmla="*/ 824248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24248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24248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24248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24248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105364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66727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66727 h 9906000"/>
              <a:gd name="connsiteX4" fmla="*/ 5625868 w 6858000"/>
              <a:gd name="connsiteY4" fmla="*/ 8989454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8989454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15211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380604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380604 h 9906000"/>
              <a:gd name="connsiteX4" fmla="*/ 5625868 w 6858000"/>
              <a:gd name="connsiteY4" fmla="*/ 939348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458981 h 9906000"/>
              <a:gd name="connsiteX4" fmla="*/ 5625868 w 6858000"/>
              <a:gd name="connsiteY4" fmla="*/ 939348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458981 h 9906000"/>
              <a:gd name="connsiteX4" fmla="*/ 5625868 w 6858000"/>
              <a:gd name="connsiteY4" fmla="*/ 948492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472043 h 9906000"/>
              <a:gd name="connsiteX4" fmla="*/ 5625868 w 6858000"/>
              <a:gd name="connsiteY4" fmla="*/ 948492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58000" h="9906000">
                <a:moveTo>
                  <a:pt x="1303150" y="406053"/>
                </a:moveTo>
                <a:cubicBezTo>
                  <a:pt x="910731" y="406053"/>
                  <a:pt x="528034" y="833274"/>
                  <a:pt x="528034" y="1225693"/>
                </a:cubicBezTo>
                <a:lnTo>
                  <a:pt x="528034" y="8626645"/>
                </a:lnTo>
                <a:cubicBezTo>
                  <a:pt x="528034" y="9019064"/>
                  <a:pt x="846153" y="9472043"/>
                  <a:pt x="1238572" y="9472043"/>
                </a:cubicBezTo>
                <a:lnTo>
                  <a:pt x="5625868" y="9484922"/>
                </a:lnTo>
                <a:cubicBezTo>
                  <a:pt x="6018287" y="9484922"/>
                  <a:pt x="6336406" y="9019064"/>
                  <a:pt x="6336406" y="8626645"/>
                </a:cubicBezTo>
                <a:lnTo>
                  <a:pt x="6336406" y="1225693"/>
                </a:lnTo>
                <a:cubicBezTo>
                  <a:pt x="6336406" y="833274"/>
                  <a:pt x="6005041" y="419116"/>
                  <a:pt x="5612622" y="419116"/>
                </a:cubicBezTo>
                <a:lnTo>
                  <a:pt x="1303150" y="406053"/>
                </a:lnTo>
                <a:close/>
                <a:moveTo>
                  <a:pt x="0" y="0"/>
                </a:moveTo>
                <a:lnTo>
                  <a:pt x="6858000" y="0"/>
                </a:lnTo>
                <a:lnTo>
                  <a:pt x="6858000" y="9906000"/>
                </a:lnTo>
                <a:lnTo>
                  <a:pt x="0" y="9906000"/>
                </a:lnTo>
                <a:lnTo>
                  <a:pt x="0" y="0"/>
                </a:lnTo>
                <a:close/>
              </a:path>
            </a:pathLst>
          </a:custGeom>
          <a:solidFill>
            <a:srgbClr val="C4E7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p>
        </p:txBody>
      </p:sp>
      <p:sp>
        <p:nvSpPr>
          <p:cNvPr id="17" name="テキスト ボックス 16">
            <a:extLst>
              <a:ext uri="{FF2B5EF4-FFF2-40B4-BE49-F238E27FC236}">
                <a16:creationId xmlns:a16="http://schemas.microsoft.com/office/drawing/2014/main" id="{9AB113DD-BBA7-49EB-8419-8B6F38DFF48B}"/>
              </a:ext>
            </a:extLst>
          </p:cNvPr>
          <p:cNvSpPr txBox="1"/>
          <p:nvPr/>
        </p:nvSpPr>
        <p:spPr>
          <a:xfrm>
            <a:off x="835365" y="1432627"/>
            <a:ext cx="5186089" cy="954107"/>
          </a:xfrm>
          <a:prstGeom prst="rect">
            <a:avLst/>
          </a:prstGeom>
          <a:noFill/>
        </p:spPr>
        <p:txBody>
          <a:bodyPr wrap="square" rtlCol="0">
            <a:spAutoFit/>
          </a:bodyPr>
          <a:lstStyle/>
          <a:p>
            <a:r>
              <a:rPr kumimoji="1" lang="ja-JP" altLang="en-US" sz="1400" dirty="0">
                <a:latin typeface="BIZ UDゴシック" panose="020B0400000000000000" pitchFamily="49" charset="-128"/>
                <a:ea typeface="BIZ UDゴシック" panose="020B0400000000000000" pitchFamily="49" charset="-128"/>
              </a:rPr>
              <a:t>　さつま町では、</a:t>
            </a:r>
            <a:r>
              <a:rPr kumimoji="1" lang="ja-JP" altLang="en-US" sz="1400">
                <a:latin typeface="BIZ UDゴシック" panose="020B0400000000000000" pitchFamily="49" charset="-128"/>
                <a:ea typeface="BIZ UDゴシック" panose="020B0400000000000000" pitchFamily="49" charset="-128"/>
              </a:rPr>
              <a:t>令和８年６月</a:t>
            </a:r>
            <a:r>
              <a:rPr kumimoji="1" lang="ja-JP" altLang="en-US" sz="1400" dirty="0">
                <a:latin typeface="BIZ UDゴシック" panose="020B0400000000000000" pitchFamily="49" charset="-128"/>
                <a:ea typeface="BIZ UDゴシック" panose="020B0400000000000000" pitchFamily="49" charset="-128"/>
              </a:rPr>
              <a:t>から</a:t>
            </a:r>
            <a:r>
              <a:rPr lang="ja-JP" altLang="en-US" sz="1400" dirty="0">
                <a:latin typeface="BIZ UDゴシック" panose="020B0400000000000000" pitchFamily="49" charset="-128"/>
                <a:ea typeface="BIZ UDゴシック" panose="020B0400000000000000" pitchFamily="49" charset="-128"/>
              </a:rPr>
              <a:t>ひとり親家庭等医療費助成制度の支給申請が</a:t>
            </a:r>
            <a:r>
              <a:rPr kumimoji="1" lang="ja-JP" altLang="en-US" sz="1400" dirty="0">
                <a:latin typeface="BIZ UDゴシック" panose="020B0400000000000000" pitchFamily="49" charset="-128"/>
                <a:ea typeface="BIZ UDゴシック" panose="020B0400000000000000" pitchFamily="49" charset="-128"/>
              </a:rPr>
              <a:t>さつま町公式</a:t>
            </a:r>
            <a:r>
              <a:rPr kumimoji="1" lang="en-US" altLang="ja-JP" sz="1400" dirty="0">
                <a:latin typeface="BIZ UDゴシック" panose="020B0400000000000000" pitchFamily="49" charset="-128"/>
                <a:ea typeface="BIZ UDゴシック" panose="020B0400000000000000" pitchFamily="49" charset="-128"/>
              </a:rPr>
              <a:t>LINE</a:t>
            </a:r>
            <a:r>
              <a:rPr kumimoji="1" lang="ja-JP" altLang="en-US" sz="1400" dirty="0">
                <a:latin typeface="BIZ UDゴシック" panose="020B0400000000000000" pitchFamily="49" charset="-128"/>
                <a:ea typeface="BIZ UDゴシック" panose="020B0400000000000000" pitchFamily="49" charset="-128"/>
              </a:rPr>
              <a:t>からもできるようになりました。（従来通りの申請でも受付できます）</a:t>
            </a:r>
            <a:endParaRPr kumimoji="1" lang="en-US" altLang="ja-JP" sz="1400" dirty="0">
              <a:latin typeface="BIZ UDゴシック" panose="020B0400000000000000" pitchFamily="49" charset="-128"/>
              <a:ea typeface="BIZ UDゴシック" panose="020B0400000000000000" pitchFamily="49" charset="-128"/>
            </a:endParaRPr>
          </a:p>
          <a:p>
            <a:r>
              <a:rPr kumimoji="1" lang="ja-JP" altLang="en-US" sz="1400" dirty="0">
                <a:latin typeface="BIZ UDゴシック" panose="020B0400000000000000" pitchFamily="49" charset="-128"/>
                <a:ea typeface="BIZ UDゴシック" panose="020B0400000000000000" pitchFamily="49" charset="-128"/>
              </a:rPr>
              <a:t>　そのほか子育てに関する情報も掲載してあります。</a:t>
            </a:r>
            <a:endParaRPr kumimoji="1" lang="en-US" altLang="ja-JP" sz="1400" dirty="0">
              <a:latin typeface="BIZ UDゴシック" panose="020B0400000000000000" pitchFamily="49" charset="-128"/>
              <a:ea typeface="BIZ UDゴシック" panose="020B0400000000000000" pitchFamily="49" charset="-128"/>
            </a:endParaRPr>
          </a:p>
        </p:txBody>
      </p:sp>
      <p:sp>
        <p:nvSpPr>
          <p:cNvPr id="43" name="四角形: 角を丸くする 42">
            <a:extLst>
              <a:ext uri="{FF2B5EF4-FFF2-40B4-BE49-F238E27FC236}">
                <a16:creationId xmlns:a16="http://schemas.microsoft.com/office/drawing/2014/main" id="{FC0C29F7-2487-4478-9E41-ED7BFAD7B1A7}"/>
              </a:ext>
            </a:extLst>
          </p:cNvPr>
          <p:cNvSpPr/>
          <p:nvPr/>
        </p:nvSpPr>
        <p:spPr>
          <a:xfrm>
            <a:off x="3609175" y="8580271"/>
            <a:ext cx="2324100" cy="271382"/>
          </a:xfrm>
          <a:prstGeom prst="roundRect">
            <a:avLst>
              <a:gd name="adj" fmla="val 50000"/>
            </a:avLst>
          </a:prstGeom>
          <a:solidFill>
            <a:srgbClr val="36B0A9"/>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36000" rtlCol="0" anchor="ctr"/>
          <a:lstStyle/>
          <a:p>
            <a:pPr algn="ctr"/>
            <a:r>
              <a:rPr kumimoji="1" lang="ja-JP" altLang="en-US" sz="1300" b="1" dirty="0">
                <a:solidFill>
                  <a:schemeClr val="bg1"/>
                </a:solidFill>
                <a:latin typeface="BIZ UDゴシック" panose="020B0400000000000000" pitchFamily="49" charset="-128"/>
                <a:ea typeface="BIZ UDゴシック" panose="020B0400000000000000" pitchFamily="49" charset="-128"/>
              </a:rPr>
              <a:t>問い合わせ先</a:t>
            </a:r>
            <a:endParaRPr kumimoji="1" lang="en-US" altLang="ja-JP" sz="1300" b="1" dirty="0">
              <a:solidFill>
                <a:schemeClr val="bg1"/>
              </a:solidFill>
              <a:latin typeface="BIZ UDゴシック" panose="020B0400000000000000" pitchFamily="49" charset="-128"/>
              <a:ea typeface="BIZ UDゴシック" panose="020B0400000000000000" pitchFamily="49" charset="-128"/>
            </a:endParaRPr>
          </a:p>
        </p:txBody>
      </p:sp>
      <p:sp>
        <p:nvSpPr>
          <p:cNvPr id="44" name="テキスト ボックス 43">
            <a:extLst>
              <a:ext uri="{FF2B5EF4-FFF2-40B4-BE49-F238E27FC236}">
                <a16:creationId xmlns:a16="http://schemas.microsoft.com/office/drawing/2014/main" id="{DBCD0758-9B2D-4551-A549-A9BDC347D9B9}"/>
              </a:ext>
            </a:extLst>
          </p:cNvPr>
          <p:cNvSpPr txBox="1"/>
          <p:nvPr/>
        </p:nvSpPr>
        <p:spPr>
          <a:xfrm>
            <a:off x="3764788" y="8928972"/>
            <a:ext cx="2225668" cy="424283"/>
          </a:xfrm>
          <a:prstGeom prst="rect">
            <a:avLst/>
          </a:prstGeom>
          <a:noFill/>
        </p:spPr>
        <p:txBody>
          <a:bodyPr wrap="square" lIns="0" tIns="0" rIns="0" bIns="0" rtlCol="0">
            <a:spAutoFit/>
          </a:bodyPr>
          <a:lstStyle/>
          <a:p>
            <a:pPr>
              <a:lnSpc>
                <a:spcPts val="1800"/>
              </a:lnSpc>
            </a:pPr>
            <a:r>
              <a:rPr kumimoji="1" lang="ja-JP" altLang="en-US" sz="1100" dirty="0">
                <a:latin typeface="BIZ UDゴシック" panose="020B0400000000000000" pitchFamily="49" charset="-128"/>
                <a:ea typeface="BIZ UDゴシック" panose="020B0400000000000000" pitchFamily="49" charset="-128"/>
              </a:rPr>
              <a:t>こども課　こども支援係</a:t>
            </a:r>
            <a:endParaRPr kumimoji="1" lang="en-US" altLang="ja-JP" sz="1100" dirty="0">
              <a:latin typeface="BIZ UDゴシック" panose="020B0400000000000000" pitchFamily="49" charset="-128"/>
              <a:ea typeface="BIZ UDゴシック" panose="020B0400000000000000" pitchFamily="49" charset="-128"/>
            </a:endParaRPr>
          </a:p>
          <a:p>
            <a:pPr>
              <a:lnSpc>
                <a:spcPts val="1800"/>
              </a:lnSpc>
            </a:pPr>
            <a:r>
              <a:rPr kumimoji="1" lang="ja-JP" altLang="en-US" sz="1100" dirty="0">
                <a:latin typeface="BIZ UDゴシック" panose="020B0400000000000000" pitchFamily="49" charset="-128"/>
                <a:ea typeface="BIZ UDゴシック" panose="020B0400000000000000" pitchFamily="49" charset="-128"/>
              </a:rPr>
              <a:t>電話：</a:t>
            </a:r>
            <a:r>
              <a:rPr kumimoji="1" lang="en-US" altLang="ja-JP" sz="1100" dirty="0">
                <a:latin typeface="BIZ UDゴシック" panose="020B0400000000000000" pitchFamily="49" charset="-128"/>
                <a:ea typeface="BIZ UDゴシック" panose="020B0400000000000000" pitchFamily="49" charset="-128"/>
              </a:rPr>
              <a:t>0996-24-8940</a:t>
            </a:r>
            <a:r>
              <a:rPr kumimoji="1" lang="ja-JP" altLang="en-US" sz="1100" dirty="0">
                <a:latin typeface="BIZ UDゴシック" panose="020B0400000000000000" pitchFamily="49" charset="-128"/>
                <a:ea typeface="BIZ UDゴシック" panose="020B0400000000000000" pitchFamily="49" charset="-128"/>
              </a:rPr>
              <a:t>（直通）</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1" name="テキスト ボックス 50">
            <a:extLst>
              <a:ext uri="{FF2B5EF4-FFF2-40B4-BE49-F238E27FC236}">
                <a16:creationId xmlns:a16="http://schemas.microsoft.com/office/drawing/2014/main" id="{CB86783A-8E91-4CAD-8D2E-30A545BD8285}"/>
              </a:ext>
            </a:extLst>
          </p:cNvPr>
          <p:cNvSpPr txBox="1"/>
          <p:nvPr/>
        </p:nvSpPr>
        <p:spPr>
          <a:xfrm>
            <a:off x="853328" y="491394"/>
            <a:ext cx="5186090" cy="461665"/>
          </a:xfrm>
          <a:prstGeom prst="rect">
            <a:avLst/>
          </a:prstGeom>
          <a:noFill/>
        </p:spPr>
        <p:txBody>
          <a:bodyPr wrap="square">
            <a:spAutoFit/>
          </a:bodyPr>
          <a:lstStyle/>
          <a:p>
            <a:pPr algn="ctr"/>
            <a:r>
              <a:rPr lang="ja-JP" altLang="en-US" sz="2400" b="1" dirty="0">
                <a:solidFill>
                  <a:srgbClr val="623B1E"/>
                </a:solidFill>
                <a:latin typeface="クラフト明朝" panose="02000700000000000000" pitchFamily="50" charset="-128"/>
                <a:ea typeface="クラフト明朝" panose="02000700000000000000" pitchFamily="50" charset="-128"/>
              </a:rPr>
              <a:t>ひとり親家庭等医療費助成制度</a:t>
            </a:r>
            <a:endParaRPr lang="en-US" altLang="ja-JP" sz="2400" b="1" dirty="0">
              <a:solidFill>
                <a:srgbClr val="623B1E"/>
              </a:solidFill>
              <a:latin typeface="クラフト明朝" panose="02000700000000000000" pitchFamily="50" charset="-128"/>
              <a:ea typeface="クラフト明朝" panose="02000700000000000000" pitchFamily="50" charset="-128"/>
            </a:endParaRPr>
          </a:p>
        </p:txBody>
      </p:sp>
      <p:sp>
        <p:nvSpPr>
          <p:cNvPr id="4" name="テキスト ボックス 3">
            <a:extLst>
              <a:ext uri="{FF2B5EF4-FFF2-40B4-BE49-F238E27FC236}">
                <a16:creationId xmlns:a16="http://schemas.microsoft.com/office/drawing/2014/main" id="{D4E66889-ED7B-4CA0-BF42-1978C87E837B}"/>
              </a:ext>
            </a:extLst>
          </p:cNvPr>
          <p:cNvSpPr txBox="1"/>
          <p:nvPr/>
        </p:nvSpPr>
        <p:spPr>
          <a:xfrm>
            <a:off x="430458" y="948102"/>
            <a:ext cx="5995905" cy="461665"/>
          </a:xfrm>
          <a:prstGeom prst="rect">
            <a:avLst/>
          </a:prstGeom>
          <a:noFill/>
        </p:spPr>
        <p:txBody>
          <a:bodyPr wrap="square" rtlCol="0">
            <a:spAutoFit/>
          </a:bodyPr>
          <a:lstStyle/>
          <a:p>
            <a:pPr algn="ctr"/>
            <a:r>
              <a:rPr kumimoji="1" lang="ja-JP" altLang="en-US" sz="2400" b="1" dirty="0">
                <a:solidFill>
                  <a:srgbClr val="623B1E"/>
                </a:solidFill>
                <a:ea typeface="クラフト明朝" panose="02000700000000000000"/>
              </a:rPr>
              <a:t>ＬＩＮＥで支給申請できます</a:t>
            </a:r>
          </a:p>
        </p:txBody>
      </p:sp>
      <p:sp>
        <p:nvSpPr>
          <p:cNvPr id="3" name="テキスト ボックス 2">
            <a:extLst>
              <a:ext uri="{FF2B5EF4-FFF2-40B4-BE49-F238E27FC236}">
                <a16:creationId xmlns:a16="http://schemas.microsoft.com/office/drawing/2014/main" id="{B39B6827-CEA5-49B8-BDD2-148256486FD9}"/>
              </a:ext>
            </a:extLst>
          </p:cNvPr>
          <p:cNvSpPr txBox="1"/>
          <p:nvPr/>
        </p:nvSpPr>
        <p:spPr>
          <a:xfrm>
            <a:off x="1104648" y="2413788"/>
            <a:ext cx="4647522" cy="338554"/>
          </a:xfrm>
          <a:prstGeom prst="rect">
            <a:avLst/>
          </a:prstGeom>
          <a:noFill/>
        </p:spPr>
        <p:txBody>
          <a:bodyPr wrap="square" rtlCol="0">
            <a:spAutoFit/>
          </a:bodyPr>
          <a:lstStyle/>
          <a:p>
            <a:pPr algn="ctr"/>
            <a:r>
              <a:rPr kumimoji="1" lang="ja-JP" altLang="en-US" sz="1600" dirty="0">
                <a:latin typeface="BIZ UDゴシック" panose="020B0400000000000000" pitchFamily="49" charset="-128"/>
                <a:ea typeface="BIZ UDゴシック" panose="020B0400000000000000" pitchFamily="49" charset="-128"/>
              </a:rPr>
              <a:t>～ＬＩＮＥ申請の手順について～</a:t>
            </a:r>
          </a:p>
        </p:txBody>
      </p:sp>
      <p:sp>
        <p:nvSpPr>
          <p:cNvPr id="46" name="テキスト ボックス 45">
            <a:extLst>
              <a:ext uri="{FF2B5EF4-FFF2-40B4-BE49-F238E27FC236}">
                <a16:creationId xmlns:a16="http://schemas.microsoft.com/office/drawing/2014/main" id="{19B781DD-E192-4E44-A3CA-B334E2678372}"/>
              </a:ext>
            </a:extLst>
          </p:cNvPr>
          <p:cNvSpPr txBox="1"/>
          <p:nvPr/>
        </p:nvSpPr>
        <p:spPr>
          <a:xfrm>
            <a:off x="3557790" y="7844112"/>
            <a:ext cx="2808172" cy="655116"/>
          </a:xfrm>
          <a:prstGeom prst="rect">
            <a:avLst/>
          </a:prstGeom>
          <a:noFill/>
        </p:spPr>
        <p:txBody>
          <a:bodyPr wrap="square" lIns="0" tIns="0" rIns="0" bIns="0" rtlCol="0">
            <a:spAutoFit/>
          </a:bodyPr>
          <a:lstStyle/>
          <a:p>
            <a:pPr>
              <a:lnSpc>
                <a:spcPts val="1800"/>
              </a:lnSpc>
            </a:pPr>
            <a:r>
              <a:rPr kumimoji="1" lang="ja-JP" altLang="en-US" sz="1100" dirty="0">
                <a:latin typeface="BIZ UDゴシック" panose="020B0400000000000000" pitchFamily="49" charset="-128"/>
                <a:ea typeface="BIZ UDゴシック" panose="020B0400000000000000" pitchFamily="49" charset="-128"/>
              </a:rPr>
              <a:t>＜オンライン申請に必要なもの＞</a:t>
            </a:r>
            <a:endParaRPr kumimoji="1" lang="en-US" altLang="ja-JP" sz="1100" dirty="0">
              <a:latin typeface="BIZ UDゴシック" panose="020B0400000000000000" pitchFamily="49" charset="-128"/>
              <a:ea typeface="BIZ UDゴシック" panose="020B0400000000000000" pitchFamily="49" charset="-128"/>
            </a:endParaRPr>
          </a:p>
          <a:p>
            <a:pPr>
              <a:lnSpc>
                <a:spcPts val="1800"/>
              </a:lnSpc>
            </a:pPr>
            <a:r>
              <a:rPr kumimoji="1" lang="ja-JP" altLang="en-US" sz="1100" dirty="0">
                <a:latin typeface="BIZ UDゴシック" panose="020B0400000000000000" pitchFamily="49" charset="-128"/>
                <a:ea typeface="BIZ UDゴシック" panose="020B0400000000000000" pitchFamily="49" charset="-128"/>
              </a:rPr>
              <a:t>　・医療機関の発行する領収証</a:t>
            </a:r>
            <a:endParaRPr kumimoji="1" lang="en-US" altLang="ja-JP" sz="1100" dirty="0">
              <a:latin typeface="BIZ UDゴシック" panose="020B0400000000000000" pitchFamily="49" charset="-128"/>
              <a:ea typeface="BIZ UDゴシック" panose="020B0400000000000000" pitchFamily="49" charset="-128"/>
            </a:endParaRPr>
          </a:p>
          <a:p>
            <a:pPr>
              <a:lnSpc>
                <a:spcPts val="1800"/>
              </a:lnSpc>
            </a:pPr>
            <a:r>
              <a:rPr kumimoji="1" lang="ja-JP" altLang="en-US" sz="1100" dirty="0">
                <a:latin typeface="BIZ UDゴシック" panose="020B0400000000000000" pitchFamily="49" charset="-128"/>
                <a:ea typeface="BIZ UDゴシック" panose="020B0400000000000000" pitchFamily="49" charset="-128"/>
              </a:rPr>
              <a:t>　・ひとり親家庭等医療費受給資格者証</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7" name="正方形/長方形 6">
            <a:extLst>
              <a:ext uri="{FF2B5EF4-FFF2-40B4-BE49-F238E27FC236}">
                <a16:creationId xmlns:a16="http://schemas.microsoft.com/office/drawing/2014/main" id="{2965B44C-41B3-4D8D-AF29-C4EB5F021C73}"/>
              </a:ext>
            </a:extLst>
          </p:cNvPr>
          <p:cNvSpPr/>
          <p:nvPr/>
        </p:nvSpPr>
        <p:spPr>
          <a:xfrm>
            <a:off x="6648365" y="9687789"/>
            <a:ext cx="593655" cy="3262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4F97730D-B28F-4BDC-889D-A102EAF69CB6}"/>
              </a:ext>
            </a:extLst>
          </p:cNvPr>
          <p:cNvSpPr txBox="1"/>
          <p:nvPr/>
        </p:nvSpPr>
        <p:spPr>
          <a:xfrm rot="18900000">
            <a:off x="6565160" y="9633149"/>
            <a:ext cx="330054" cy="278073"/>
          </a:xfrm>
          <a:prstGeom prst="rect">
            <a:avLst/>
          </a:prstGeom>
          <a:noFill/>
        </p:spPr>
        <p:txBody>
          <a:bodyPr wrap="square" rtlCol="0">
            <a:prstTxWarp prst="textInflateBottom">
              <a:avLst/>
            </a:prstTxWarp>
            <a:spAutoFit/>
          </a:bodyPr>
          <a:lstStyle/>
          <a:p>
            <a:r>
              <a:rPr kumimoji="1" lang="ja-JP" altLang="en-US" sz="6000" dirty="0">
                <a:solidFill>
                  <a:schemeClr val="accent5">
                    <a:lumMod val="20000"/>
                    <a:lumOff val="80000"/>
                  </a:schemeClr>
                </a:solidFill>
                <a:latin typeface="ＭＳ Ｐゴシック" panose="020B0600070205080204" pitchFamily="50" charset="-128"/>
                <a:ea typeface="ＭＳ Ｐゴシック" panose="020B0600070205080204" pitchFamily="50" charset="-128"/>
              </a:rPr>
              <a:t>▲</a:t>
            </a:r>
          </a:p>
        </p:txBody>
      </p:sp>
      <p:pic>
        <p:nvPicPr>
          <p:cNvPr id="16" name="図 15">
            <a:extLst>
              <a:ext uri="{FF2B5EF4-FFF2-40B4-BE49-F238E27FC236}">
                <a16:creationId xmlns:a16="http://schemas.microsoft.com/office/drawing/2014/main" id="{649F731A-675B-4815-8886-7C81858D0C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6281" y="2918234"/>
            <a:ext cx="1029295" cy="1029295"/>
          </a:xfrm>
          <a:prstGeom prst="rect">
            <a:avLst/>
          </a:prstGeom>
        </p:spPr>
      </p:pic>
      <p:sp>
        <p:nvSpPr>
          <p:cNvPr id="37" name="矢印: 右 36">
            <a:extLst>
              <a:ext uri="{FF2B5EF4-FFF2-40B4-BE49-F238E27FC236}">
                <a16:creationId xmlns:a16="http://schemas.microsoft.com/office/drawing/2014/main" id="{4157D585-C558-4E8A-9522-8A6A3AFCDFCF}"/>
              </a:ext>
            </a:extLst>
          </p:cNvPr>
          <p:cNvSpPr/>
          <p:nvPr/>
        </p:nvSpPr>
        <p:spPr>
          <a:xfrm rot="5400000">
            <a:off x="2010285" y="6553620"/>
            <a:ext cx="360000" cy="212793"/>
          </a:xfrm>
          <a:prstGeom prst="rightArrow">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362C8277-D889-4C66-809B-58FB244CF244}"/>
              </a:ext>
            </a:extLst>
          </p:cNvPr>
          <p:cNvSpPr txBox="1"/>
          <p:nvPr/>
        </p:nvSpPr>
        <p:spPr>
          <a:xfrm>
            <a:off x="961718" y="4315844"/>
            <a:ext cx="756014" cy="307777"/>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①</a:t>
            </a:r>
            <a:endParaRPr lang="ja-JP" altLang="en-US" sz="1400" dirty="0"/>
          </a:p>
        </p:txBody>
      </p:sp>
      <p:sp>
        <p:nvSpPr>
          <p:cNvPr id="50" name="テキスト ボックス 49">
            <a:extLst>
              <a:ext uri="{FF2B5EF4-FFF2-40B4-BE49-F238E27FC236}">
                <a16:creationId xmlns:a16="http://schemas.microsoft.com/office/drawing/2014/main" id="{1D89087D-578A-4ABB-A724-B3D8AE665161}"/>
              </a:ext>
            </a:extLst>
          </p:cNvPr>
          <p:cNvSpPr txBox="1"/>
          <p:nvPr/>
        </p:nvSpPr>
        <p:spPr>
          <a:xfrm>
            <a:off x="956933" y="5730843"/>
            <a:ext cx="756014" cy="307777"/>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②</a:t>
            </a:r>
            <a:endParaRPr lang="ja-JP" altLang="en-US" sz="1400" dirty="0"/>
          </a:p>
        </p:txBody>
      </p:sp>
      <p:sp>
        <p:nvSpPr>
          <p:cNvPr id="52" name="テキスト ボックス 51">
            <a:extLst>
              <a:ext uri="{FF2B5EF4-FFF2-40B4-BE49-F238E27FC236}">
                <a16:creationId xmlns:a16="http://schemas.microsoft.com/office/drawing/2014/main" id="{83830489-366F-443D-8A5B-643C5C7B1846}"/>
              </a:ext>
            </a:extLst>
          </p:cNvPr>
          <p:cNvSpPr txBox="1"/>
          <p:nvPr/>
        </p:nvSpPr>
        <p:spPr>
          <a:xfrm>
            <a:off x="956933" y="6786064"/>
            <a:ext cx="756014" cy="307777"/>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③</a:t>
            </a:r>
            <a:endParaRPr lang="ja-JP" altLang="en-US" sz="1400" dirty="0"/>
          </a:p>
        </p:txBody>
      </p:sp>
      <p:sp>
        <p:nvSpPr>
          <p:cNvPr id="53" name="テキスト ボックス 52">
            <a:extLst>
              <a:ext uri="{FF2B5EF4-FFF2-40B4-BE49-F238E27FC236}">
                <a16:creationId xmlns:a16="http://schemas.microsoft.com/office/drawing/2014/main" id="{D07B4777-20E0-4897-BA4F-2338D1A3739D}"/>
              </a:ext>
            </a:extLst>
          </p:cNvPr>
          <p:cNvSpPr txBox="1"/>
          <p:nvPr/>
        </p:nvSpPr>
        <p:spPr>
          <a:xfrm>
            <a:off x="956933" y="7574960"/>
            <a:ext cx="756014" cy="307777"/>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④</a:t>
            </a:r>
            <a:endParaRPr lang="ja-JP" altLang="en-US" sz="1400" dirty="0"/>
          </a:p>
        </p:txBody>
      </p:sp>
      <p:sp>
        <p:nvSpPr>
          <p:cNvPr id="54" name="矢印: 右 53">
            <a:extLst>
              <a:ext uri="{FF2B5EF4-FFF2-40B4-BE49-F238E27FC236}">
                <a16:creationId xmlns:a16="http://schemas.microsoft.com/office/drawing/2014/main" id="{C37DA28E-5091-41C3-99CE-4C2219F55FE7}"/>
              </a:ext>
            </a:extLst>
          </p:cNvPr>
          <p:cNvSpPr/>
          <p:nvPr/>
        </p:nvSpPr>
        <p:spPr>
          <a:xfrm rot="5400000">
            <a:off x="2010286" y="7330553"/>
            <a:ext cx="360000" cy="212793"/>
          </a:xfrm>
          <a:prstGeom prst="rightArrow">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1" name="図 30">
            <a:extLst>
              <a:ext uri="{FF2B5EF4-FFF2-40B4-BE49-F238E27FC236}">
                <a16:creationId xmlns:a16="http://schemas.microsoft.com/office/drawing/2014/main" id="{7B5E44A7-CF0B-4737-AE06-BA885BE00F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3213" y="8694639"/>
            <a:ext cx="1800000" cy="657425"/>
          </a:xfrm>
          <a:prstGeom prst="rect">
            <a:avLst/>
          </a:prstGeom>
        </p:spPr>
      </p:pic>
      <p:sp>
        <p:nvSpPr>
          <p:cNvPr id="62" name="テキスト ボックス 61">
            <a:extLst>
              <a:ext uri="{FF2B5EF4-FFF2-40B4-BE49-F238E27FC236}">
                <a16:creationId xmlns:a16="http://schemas.microsoft.com/office/drawing/2014/main" id="{D8265C78-CDBE-45AC-9A05-DFB23AB5895A}"/>
              </a:ext>
            </a:extLst>
          </p:cNvPr>
          <p:cNvSpPr txBox="1"/>
          <p:nvPr/>
        </p:nvSpPr>
        <p:spPr>
          <a:xfrm>
            <a:off x="956933" y="8623585"/>
            <a:ext cx="756014" cy="307777"/>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⑤</a:t>
            </a:r>
            <a:endParaRPr lang="ja-JP" altLang="en-US" sz="1400" dirty="0"/>
          </a:p>
        </p:txBody>
      </p:sp>
      <p:sp>
        <p:nvSpPr>
          <p:cNvPr id="63" name="矢印: 右 62">
            <a:extLst>
              <a:ext uri="{FF2B5EF4-FFF2-40B4-BE49-F238E27FC236}">
                <a16:creationId xmlns:a16="http://schemas.microsoft.com/office/drawing/2014/main" id="{C5086B96-BE1B-4F36-A2AD-A53F6FD1679C}"/>
              </a:ext>
            </a:extLst>
          </p:cNvPr>
          <p:cNvSpPr/>
          <p:nvPr/>
        </p:nvSpPr>
        <p:spPr>
          <a:xfrm rot="5400000">
            <a:off x="4591225" y="4273947"/>
            <a:ext cx="360000" cy="212793"/>
          </a:xfrm>
          <a:prstGeom prst="rightArrow">
            <a:avLst/>
          </a:prstGeom>
          <a:solidFill>
            <a:srgbClr val="92D05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8" name="グループ化 47">
            <a:extLst>
              <a:ext uri="{FF2B5EF4-FFF2-40B4-BE49-F238E27FC236}">
                <a16:creationId xmlns:a16="http://schemas.microsoft.com/office/drawing/2014/main" id="{4B6FA896-37A9-41D0-B73A-8F24D9BA8335}"/>
              </a:ext>
            </a:extLst>
          </p:cNvPr>
          <p:cNvGrpSpPr/>
          <p:nvPr/>
        </p:nvGrpSpPr>
        <p:grpSpPr>
          <a:xfrm>
            <a:off x="4116612" y="2928818"/>
            <a:ext cx="1800000" cy="1411525"/>
            <a:chOff x="3871224" y="3967035"/>
            <a:chExt cx="1800000" cy="1411525"/>
          </a:xfrm>
        </p:grpSpPr>
        <p:pic>
          <p:nvPicPr>
            <p:cNvPr id="40" name="図 39">
              <a:extLst>
                <a:ext uri="{FF2B5EF4-FFF2-40B4-BE49-F238E27FC236}">
                  <a16:creationId xmlns:a16="http://schemas.microsoft.com/office/drawing/2014/main" id="{CCDF7C50-2A20-4E6F-9856-359E4E1207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71224" y="3967035"/>
              <a:ext cx="1800000" cy="1411525"/>
            </a:xfrm>
            <a:prstGeom prst="rect">
              <a:avLst/>
            </a:prstGeom>
          </p:spPr>
        </p:pic>
        <p:sp>
          <p:nvSpPr>
            <p:cNvPr id="41" name="正方形/長方形 40">
              <a:extLst>
                <a:ext uri="{FF2B5EF4-FFF2-40B4-BE49-F238E27FC236}">
                  <a16:creationId xmlns:a16="http://schemas.microsoft.com/office/drawing/2014/main" id="{6151B55E-EB9E-45C9-B873-A5A5ACA0471A}"/>
                </a:ext>
              </a:extLst>
            </p:cNvPr>
            <p:cNvSpPr/>
            <p:nvPr/>
          </p:nvSpPr>
          <p:spPr>
            <a:xfrm>
              <a:off x="3942426" y="4368689"/>
              <a:ext cx="1548124" cy="4895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スマホでスキャンした</a:t>
              </a:r>
              <a:endParaRPr kumimoji="1" lang="en-US" altLang="ja-JP" sz="1050" b="1" dirty="0">
                <a:solidFill>
                  <a:schemeClr val="tx1"/>
                </a:solidFill>
              </a:endParaRPr>
            </a:p>
            <a:p>
              <a:pPr algn="ctr"/>
              <a:r>
                <a:rPr kumimoji="1" lang="ja-JP" altLang="en-US" sz="1050" b="1" dirty="0">
                  <a:solidFill>
                    <a:schemeClr val="tx1"/>
                  </a:solidFill>
                </a:rPr>
                <a:t>領収書が表示されます</a:t>
              </a:r>
            </a:p>
          </p:txBody>
        </p:sp>
      </p:grpSp>
      <p:sp>
        <p:nvSpPr>
          <p:cNvPr id="68" name="テキスト ボックス 67">
            <a:extLst>
              <a:ext uri="{FF2B5EF4-FFF2-40B4-BE49-F238E27FC236}">
                <a16:creationId xmlns:a16="http://schemas.microsoft.com/office/drawing/2014/main" id="{F90163AF-1E95-4F45-AC7B-8E8713D214B9}"/>
              </a:ext>
            </a:extLst>
          </p:cNvPr>
          <p:cNvSpPr txBox="1"/>
          <p:nvPr/>
        </p:nvSpPr>
        <p:spPr>
          <a:xfrm>
            <a:off x="3738605" y="2887887"/>
            <a:ext cx="756014" cy="307777"/>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⑥</a:t>
            </a:r>
            <a:endParaRPr lang="ja-JP" altLang="en-US" sz="1400" dirty="0"/>
          </a:p>
        </p:txBody>
      </p:sp>
      <p:sp>
        <p:nvSpPr>
          <p:cNvPr id="69" name="矢印: 右 68">
            <a:extLst>
              <a:ext uri="{FF2B5EF4-FFF2-40B4-BE49-F238E27FC236}">
                <a16:creationId xmlns:a16="http://schemas.microsoft.com/office/drawing/2014/main" id="{C55BE0D1-EC66-493D-B406-C9D8128404C2}"/>
              </a:ext>
            </a:extLst>
          </p:cNvPr>
          <p:cNvSpPr/>
          <p:nvPr/>
        </p:nvSpPr>
        <p:spPr>
          <a:xfrm rot="5400000">
            <a:off x="4605375" y="5604677"/>
            <a:ext cx="360000" cy="212793"/>
          </a:xfrm>
          <a:prstGeom prst="rightArrow">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0" name="図 69">
            <a:extLst>
              <a:ext uri="{FF2B5EF4-FFF2-40B4-BE49-F238E27FC236}">
                <a16:creationId xmlns:a16="http://schemas.microsoft.com/office/drawing/2014/main" id="{0A379819-D3A5-45B8-899C-721C412661B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16611" y="4582103"/>
            <a:ext cx="1800000" cy="963276"/>
          </a:xfrm>
          <a:prstGeom prst="rect">
            <a:avLst/>
          </a:prstGeom>
        </p:spPr>
      </p:pic>
      <p:sp>
        <p:nvSpPr>
          <p:cNvPr id="67" name="矢印: 右 66">
            <a:extLst>
              <a:ext uri="{FF2B5EF4-FFF2-40B4-BE49-F238E27FC236}">
                <a16:creationId xmlns:a16="http://schemas.microsoft.com/office/drawing/2014/main" id="{771F2E0D-6560-419F-8527-688EFE20C95C}"/>
              </a:ext>
            </a:extLst>
          </p:cNvPr>
          <p:cNvSpPr/>
          <p:nvPr/>
        </p:nvSpPr>
        <p:spPr>
          <a:xfrm rot="5400000">
            <a:off x="2009566" y="5492058"/>
            <a:ext cx="360000" cy="212793"/>
          </a:xfrm>
          <a:prstGeom prst="rightArrow">
            <a:avLst/>
          </a:prstGeom>
          <a:solidFill>
            <a:srgbClr val="92D05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BDEF6D66-9A38-4A46-947C-0113CECC124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89566" y="4375718"/>
            <a:ext cx="1800000" cy="1123234"/>
          </a:xfrm>
          <a:prstGeom prst="rect">
            <a:avLst/>
          </a:prstGeom>
        </p:spPr>
      </p:pic>
      <p:pic>
        <p:nvPicPr>
          <p:cNvPr id="14" name="図 13">
            <a:extLst>
              <a:ext uri="{FF2B5EF4-FFF2-40B4-BE49-F238E27FC236}">
                <a16:creationId xmlns:a16="http://schemas.microsoft.com/office/drawing/2014/main" id="{12C7001B-21C3-482C-9C9A-A1D8B209C38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91772" y="5798584"/>
            <a:ext cx="1800000" cy="766412"/>
          </a:xfrm>
          <a:prstGeom prst="rect">
            <a:avLst/>
          </a:prstGeom>
        </p:spPr>
      </p:pic>
      <p:pic>
        <p:nvPicPr>
          <p:cNvPr id="19" name="図 18">
            <a:extLst>
              <a:ext uri="{FF2B5EF4-FFF2-40B4-BE49-F238E27FC236}">
                <a16:creationId xmlns:a16="http://schemas.microsoft.com/office/drawing/2014/main" id="{2F74BD89-B5E2-440F-8EDA-F561D5BBC7B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297390" y="6867203"/>
            <a:ext cx="1800000" cy="486925"/>
          </a:xfrm>
          <a:prstGeom prst="rect">
            <a:avLst/>
          </a:prstGeom>
        </p:spPr>
      </p:pic>
      <p:sp>
        <p:nvSpPr>
          <p:cNvPr id="72" name="矢印: 右 71">
            <a:extLst>
              <a:ext uri="{FF2B5EF4-FFF2-40B4-BE49-F238E27FC236}">
                <a16:creationId xmlns:a16="http://schemas.microsoft.com/office/drawing/2014/main" id="{5CD94448-DCEA-4238-AE5E-13B7DB07371A}"/>
              </a:ext>
            </a:extLst>
          </p:cNvPr>
          <p:cNvSpPr/>
          <p:nvPr/>
        </p:nvSpPr>
        <p:spPr>
          <a:xfrm rot="5400000">
            <a:off x="2010286" y="8386486"/>
            <a:ext cx="360000" cy="212793"/>
          </a:xfrm>
          <a:prstGeom prst="rightArrow">
            <a:avLst/>
          </a:prstGeom>
          <a:solidFill>
            <a:srgbClr val="92D05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図 20">
            <a:extLst>
              <a:ext uri="{FF2B5EF4-FFF2-40B4-BE49-F238E27FC236}">
                <a16:creationId xmlns:a16="http://schemas.microsoft.com/office/drawing/2014/main" id="{E3278A93-75C1-40A9-82EC-5D30DC9103E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7390" y="7644329"/>
            <a:ext cx="1800000" cy="761125"/>
          </a:xfrm>
          <a:prstGeom prst="rect">
            <a:avLst/>
          </a:prstGeom>
        </p:spPr>
      </p:pic>
      <p:sp>
        <p:nvSpPr>
          <p:cNvPr id="77" name="テキスト ボックス 76">
            <a:extLst>
              <a:ext uri="{FF2B5EF4-FFF2-40B4-BE49-F238E27FC236}">
                <a16:creationId xmlns:a16="http://schemas.microsoft.com/office/drawing/2014/main" id="{C760F5F7-5AF0-4F91-8A57-697DF93C7169}"/>
              </a:ext>
            </a:extLst>
          </p:cNvPr>
          <p:cNvSpPr txBox="1"/>
          <p:nvPr/>
        </p:nvSpPr>
        <p:spPr>
          <a:xfrm>
            <a:off x="3723439" y="4574650"/>
            <a:ext cx="756014" cy="307777"/>
          </a:xfrm>
          <a:prstGeom prst="rect">
            <a:avLst/>
          </a:prstGeom>
          <a:noFill/>
        </p:spPr>
        <p:txBody>
          <a:bodyPr wrap="square">
            <a:spAutoFit/>
          </a:bodyPr>
          <a:lstStyle/>
          <a:p>
            <a:r>
              <a:rPr lang="ja-JP" altLang="en-US" sz="1400" dirty="0"/>
              <a:t>⑦</a:t>
            </a:r>
          </a:p>
        </p:txBody>
      </p:sp>
      <p:sp>
        <p:nvSpPr>
          <p:cNvPr id="78" name="テキスト ボックス 77">
            <a:extLst>
              <a:ext uri="{FF2B5EF4-FFF2-40B4-BE49-F238E27FC236}">
                <a16:creationId xmlns:a16="http://schemas.microsoft.com/office/drawing/2014/main" id="{B63E59BF-D25E-47E7-9B6B-CBC71ABFB462}"/>
              </a:ext>
            </a:extLst>
          </p:cNvPr>
          <p:cNvSpPr txBox="1"/>
          <p:nvPr/>
        </p:nvSpPr>
        <p:spPr>
          <a:xfrm>
            <a:off x="3737589" y="5885589"/>
            <a:ext cx="756014" cy="307777"/>
          </a:xfrm>
          <a:prstGeom prst="rect">
            <a:avLst/>
          </a:prstGeom>
          <a:noFill/>
        </p:spPr>
        <p:txBody>
          <a:bodyPr wrap="square">
            <a:spAutoFit/>
          </a:bodyPr>
          <a:lstStyle/>
          <a:p>
            <a:r>
              <a:rPr lang="ja-JP" altLang="en-US" sz="1400" dirty="0"/>
              <a:t>⑧</a:t>
            </a:r>
          </a:p>
        </p:txBody>
      </p:sp>
      <p:grpSp>
        <p:nvGrpSpPr>
          <p:cNvPr id="80" name="グループ化 79">
            <a:extLst>
              <a:ext uri="{FF2B5EF4-FFF2-40B4-BE49-F238E27FC236}">
                <a16:creationId xmlns:a16="http://schemas.microsoft.com/office/drawing/2014/main" id="{2C157D44-357C-4290-AF6E-0F92349D1842}"/>
              </a:ext>
            </a:extLst>
          </p:cNvPr>
          <p:cNvGrpSpPr/>
          <p:nvPr/>
        </p:nvGrpSpPr>
        <p:grpSpPr>
          <a:xfrm>
            <a:off x="4116611" y="5920767"/>
            <a:ext cx="1800000" cy="1784175"/>
            <a:chOff x="3884261" y="5918983"/>
            <a:chExt cx="1800000" cy="1784175"/>
          </a:xfrm>
        </p:grpSpPr>
        <p:pic>
          <p:nvPicPr>
            <p:cNvPr id="76" name="図 75">
              <a:extLst>
                <a:ext uri="{FF2B5EF4-FFF2-40B4-BE49-F238E27FC236}">
                  <a16:creationId xmlns:a16="http://schemas.microsoft.com/office/drawing/2014/main" id="{175EEFF5-AC7A-477F-884B-C781B35F4D7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84261" y="5918983"/>
              <a:ext cx="1800000" cy="1784175"/>
            </a:xfrm>
            <a:prstGeom prst="rect">
              <a:avLst/>
            </a:prstGeom>
          </p:spPr>
        </p:pic>
        <p:sp>
          <p:nvSpPr>
            <p:cNvPr id="79" name="正方形/長方形 78">
              <a:extLst>
                <a:ext uri="{FF2B5EF4-FFF2-40B4-BE49-F238E27FC236}">
                  <a16:creationId xmlns:a16="http://schemas.microsoft.com/office/drawing/2014/main" id="{AC2960EB-2F3F-49B4-82C5-F1135BE5625A}"/>
                </a:ext>
              </a:extLst>
            </p:cNvPr>
            <p:cNvSpPr/>
            <p:nvPr/>
          </p:nvSpPr>
          <p:spPr>
            <a:xfrm>
              <a:off x="4843866" y="6603207"/>
              <a:ext cx="517274" cy="928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7" name="図 46">
            <a:extLst>
              <a:ext uri="{FF2B5EF4-FFF2-40B4-BE49-F238E27FC236}">
                <a16:creationId xmlns:a16="http://schemas.microsoft.com/office/drawing/2014/main" id="{97838E60-D291-4A2D-8C4C-67B8C62AB789}"/>
              </a:ext>
            </a:extLst>
          </p:cNvPr>
          <p:cNvPicPr>
            <a:picLocks noChangeAspect="1"/>
          </p:cNvPicPr>
          <p:nvPr/>
        </p:nvPicPr>
        <p:blipFill>
          <a:blip r:embed="rId11"/>
          <a:stretch>
            <a:fillRect/>
          </a:stretch>
        </p:blipFill>
        <p:spPr>
          <a:xfrm>
            <a:off x="824449" y="2968975"/>
            <a:ext cx="945882" cy="930377"/>
          </a:xfrm>
          <a:prstGeom prst="rect">
            <a:avLst/>
          </a:prstGeom>
        </p:spPr>
      </p:pic>
      <p:sp>
        <p:nvSpPr>
          <p:cNvPr id="56" name="矢印: 右 55">
            <a:extLst>
              <a:ext uri="{FF2B5EF4-FFF2-40B4-BE49-F238E27FC236}">
                <a16:creationId xmlns:a16="http://schemas.microsoft.com/office/drawing/2014/main" id="{F85770B1-3AE0-4BB8-A003-8FB0354903FD}"/>
              </a:ext>
            </a:extLst>
          </p:cNvPr>
          <p:cNvSpPr/>
          <p:nvPr/>
        </p:nvSpPr>
        <p:spPr>
          <a:xfrm>
            <a:off x="1901561" y="3300647"/>
            <a:ext cx="360000" cy="212793"/>
          </a:xfrm>
          <a:prstGeom prst="rightArrow">
            <a:avLst/>
          </a:prstGeom>
          <a:solidFill>
            <a:srgbClr val="92D05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BAD7FF6C-1B3C-479D-877A-095E98C9E0A0}"/>
              </a:ext>
            </a:extLst>
          </p:cNvPr>
          <p:cNvSpPr txBox="1"/>
          <p:nvPr/>
        </p:nvSpPr>
        <p:spPr>
          <a:xfrm>
            <a:off x="504566" y="3820526"/>
            <a:ext cx="1652711" cy="477054"/>
          </a:xfrm>
          <a:prstGeom prst="rect">
            <a:avLst/>
          </a:prstGeom>
          <a:noFill/>
        </p:spPr>
        <p:txBody>
          <a:bodyPr wrap="square" rtlCol="0">
            <a:spAutoFit/>
          </a:bodyPr>
          <a:lstStyle/>
          <a:p>
            <a:pPr algn="ctr"/>
            <a:r>
              <a:rPr kumimoji="1" lang="ja-JP" altLang="en-US" sz="900" dirty="0">
                <a:latin typeface="BIZ UDゴシック" panose="020B0400000000000000" pitchFamily="49" charset="-128"/>
                <a:ea typeface="BIZ UDゴシック" panose="020B0400000000000000" pitchFamily="49" charset="-128"/>
              </a:rPr>
              <a:t>↑</a:t>
            </a:r>
            <a:endParaRPr kumimoji="1" lang="en-US" altLang="ja-JP" sz="900" dirty="0">
              <a:latin typeface="BIZ UDゴシック" panose="020B0400000000000000" pitchFamily="49" charset="-128"/>
              <a:ea typeface="BIZ UDゴシック" panose="020B0400000000000000" pitchFamily="49" charset="-128"/>
            </a:endParaRPr>
          </a:p>
          <a:p>
            <a:r>
              <a:rPr kumimoji="1" lang="en-US" altLang="ja-JP" sz="800" dirty="0">
                <a:latin typeface="BIZ UDゴシック" panose="020B0400000000000000" pitchFamily="49" charset="-128"/>
                <a:ea typeface="BIZ UDゴシック" panose="020B0400000000000000" pitchFamily="49" charset="-128"/>
              </a:rPr>
              <a:t>※</a:t>
            </a:r>
            <a:r>
              <a:rPr kumimoji="1" lang="ja-JP" altLang="en-US" sz="800" dirty="0">
                <a:latin typeface="BIZ UDゴシック" panose="020B0400000000000000" pitchFamily="49" charset="-128"/>
                <a:ea typeface="BIZ UDゴシック" panose="020B0400000000000000" pitchFamily="49" charset="-128"/>
              </a:rPr>
              <a:t>事前にさつま町公式</a:t>
            </a:r>
            <a:r>
              <a:rPr kumimoji="1" lang="en-US" altLang="ja-JP" sz="800" dirty="0">
                <a:latin typeface="BIZ UDゴシック" panose="020B0400000000000000" pitchFamily="49" charset="-128"/>
                <a:ea typeface="BIZ UDゴシック" panose="020B0400000000000000" pitchFamily="49" charset="-128"/>
              </a:rPr>
              <a:t>LINE</a:t>
            </a:r>
            <a:r>
              <a:rPr kumimoji="1" lang="ja-JP" altLang="en-US" sz="800" dirty="0">
                <a:latin typeface="BIZ UDゴシック" panose="020B0400000000000000" pitchFamily="49" charset="-128"/>
                <a:ea typeface="BIZ UDゴシック" panose="020B0400000000000000" pitchFamily="49" charset="-128"/>
              </a:rPr>
              <a:t>の</a:t>
            </a:r>
            <a:endParaRPr kumimoji="1" lang="en-US" altLang="ja-JP" sz="800" dirty="0">
              <a:latin typeface="BIZ UDゴシック" panose="020B0400000000000000" pitchFamily="49" charset="-128"/>
              <a:ea typeface="BIZ UDゴシック" panose="020B0400000000000000" pitchFamily="49" charset="-128"/>
            </a:endParaRPr>
          </a:p>
          <a:p>
            <a:r>
              <a:rPr kumimoji="1" lang="ja-JP" altLang="en-US" sz="800" dirty="0">
                <a:latin typeface="BIZ UDゴシック" panose="020B0400000000000000" pitchFamily="49" charset="-128"/>
                <a:ea typeface="BIZ UDゴシック" panose="020B0400000000000000" pitchFamily="49" charset="-128"/>
              </a:rPr>
              <a:t>友だち追加が必要です　　　　　　　　　　</a:t>
            </a:r>
            <a:endParaRPr kumimoji="1" lang="en-US" altLang="ja-JP" sz="800"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14491093-E834-4E5C-AEA2-0453A0123B03}"/>
              </a:ext>
            </a:extLst>
          </p:cNvPr>
          <p:cNvSpPr txBox="1"/>
          <p:nvPr/>
        </p:nvSpPr>
        <p:spPr>
          <a:xfrm flipH="1">
            <a:off x="2148338" y="3820742"/>
            <a:ext cx="1419694" cy="353943"/>
          </a:xfrm>
          <a:prstGeom prst="rect">
            <a:avLst/>
          </a:prstGeom>
          <a:noFill/>
        </p:spPr>
        <p:txBody>
          <a:bodyPr wrap="square" rtlCol="0">
            <a:spAutoFit/>
          </a:bodyPr>
          <a:lstStyle/>
          <a:p>
            <a:pPr algn="ctr"/>
            <a:r>
              <a:rPr kumimoji="1" lang="ja-JP" altLang="en-US" sz="900" dirty="0">
                <a:latin typeface="BIZ UDゴシック" panose="020B0400000000000000" pitchFamily="49" charset="-128"/>
                <a:ea typeface="BIZ UDゴシック" panose="020B0400000000000000" pitchFamily="49" charset="-128"/>
              </a:rPr>
              <a:t>↑</a:t>
            </a:r>
            <a:endParaRPr kumimoji="1" lang="en-US" altLang="ja-JP" sz="900" dirty="0">
              <a:latin typeface="BIZ UDゴシック" panose="020B0400000000000000" pitchFamily="49" charset="-128"/>
              <a:ea typeface="BIZ UDゴシック" panose="020B0400000000000000" pitchFamily="49" charset="-128"/>
            </a:endParaRPr>
          </a:p>
          <a:p>
            <a:r>
              <a:rPr kumimoji="1" lang="en-US" altLang="ja-JP" sz="800" dirty="0">
                <a:latin typeface="BIZ UDゴシック" panose="020B0400000000000000" pitchFamily="49" charset="-128"/>
                <a:ea typeface="BIZ UDゴシック" panose="020B0400000000000000" pitchFamily="49" charset="-128"/>
              </a:rPr>
              <a:t>※</a:t>
            </a:r>
            <a:r>
              <a:rPr kumimoji="1" lang="ja-JP" altLang="en-US" sz="800" dirty="0">
                <a:latin typeface="BIZ UDゴシック" panose="020B0400000000000000" pitchFamily="49" charset="-128"/>
                <a:ea typeface="BIZ UDゴシック" panose="020B0400000000000000" pitchFamily="49" charset="-128"/>
              </a:rPr>
              <a:t>追加後申請はこちらから</a:t>
            </a:r>
          </a:p>
        </p:txBody>
      </p:sp>
    </p:spTree>
    <p:extLst>
      <p:ext uri="{BB962C8B-B14F-4D97-AF65-F5344CB8AC3E}">
        <p14:creationId xmlns:p14="http://schemas.microsoft.com/office/powerpoint/2010/main" val="2851661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楕円 41">
            <a:extLst>
              <a:ext uri="{FF2B5EF4-FFF2-40B4-BE49-F238E27FC236}">
                <a16:creationId xmlns:a16="http://schemas.microsoft.com/office/drawing/2014/main" id="{9491371E-2F62-4D26-9E1F-E2C06B061019}"/>
              </a:ext>
            </a:extLst>
          </p:cNvPr>
          <p:cNvSpPr/>
          <p:nvPr/>
        </p:nvSpPr>
        <p:spPr>
          <a:xfrm>
            <a:off x="78278" y="84430"/>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F1B49A1F-75C4-4FA5-8AAE-886B685AC168}"/>
              </a:ext>
            </a:extLst>
          </p:cNvPr>
          <p:cNvSpPr/>
          <p:nvPr/>
        </p:nvSpPr>
        <p:spPr>
          <a:xfrm>
            <a:off x="5697970" y="84430"/>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a:extLst>
              <a:ext uri="{FF2B5EF4-FFF2-40B4-BE49-F238E27FC236}">
                <a16:creationId xmlns:a16="http://schemas.microsoft.com/office/drawing/2014/main" id="{1202E7B2-AD5A-4C94-91CB-99925A3CAC0B}"/>
              </a:ext>
            </a:extLst>
          </p:cNvPr>
          <p:cNvSpPr/>
          <p:nvPr/>
        </p:nvSpPr>
        <p:spPr>
          <a:xfrm>
            <a:off x="5703951" y="8774286"/>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楕円 44">
            <a:extLst>
              <a:ext uri="{FF2B5EF4-FFF2-40B4-BE49-F238E27FC236}">
                <a16:creationId xmlns:a16="http://schemas.microsoft.com/office/drawing/2014/main" id="{5AD31E3A-9A2D-4122-8D1E-6C996DF33286}"/>
              </a:ext>
            </a:extLst>
          </p:cNvPr>
          <p:cNvSpPr/>
          <p:nvPr/>
        </p:nvSpPr>
        <p:spPr>
          <a:xfrm>
            <a:off x="78278" y="8770332"/>
            <a:ext cx="1080572" cy="1080572"/>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図形 12">
            <a:extLst>
              <a:ext uri="{FF2B5EF4-FFF2-40B4-BE49-F238E27FC236}">
                <a16:creationId xmlns:a16="http://schemas.microsoft.com/office/drawing/2014/main" id="{2ACA136D-96F6-466B-8494-6FF9FB4583B7}"/>
              </a:ext>
            </a:extLst>
          </p:cNvPr>
          <p:cNvSpPr/>
          <p:nvPr/>
        </p:nvSpPr>
        <p:spPr>
          <a:xfrm>
            <a:off x="0" y="0"/>
            <a:ext cx="6858000" cy="9906000"/>
          </a:xfrm>
          <a:custGeom>
            <a:avLst/>
            <a:gdLst>
              <a:gd name="connsiteX0" fmla="*/ 1238572 w 6858000"/>
              <a:gd name="connsiteY0" fmla="*/ 515155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25868 w 6858000"/>
              <a:gd name="connsiteY7" fmla="*/ 515155 h 9906000"/>
              <a:gd name="connsiteX8" fmla="*/ 0 w 6858000"/>
              <a:gd name="connsiteY8" fmla="*/ 0 h 9906000"/>
              <a:gd name="connsiteX9" fmla="*/ 6858000 w 6858000"/>
              <a:gd name="connsiteY9" fmla="*/ 0 h 9906000"/>
              <a:gd name="connsiteX10" fmla="*/ 6858000 w 6858000"/>
              <a:gd name="connsiteY10" fmla="*/ 9906000 h 9906000"/>
              <a:gd name="connsiteX11" fmla="*/ 0 w 6858000"/>
              <a:gd name="connsiteY11" fmla="*/ 9906000 h 9906000"/>
              <a:gd name="connsiteX0" fmla="*/ 1290087 w 6858000"/>
              <a:gd name="connsiteY0" fmla="*/ 824248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25868 w 6858000"/>
              <a:gd name="connsiteY7" fmla="*/ 515155 h 9906000"/>
              <a:gd name="connsiteX8" fmla="*/ 1290087 w 6858000"/>
              <a:gd name="connsiteY8" fmla="*/ 824248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24248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24248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24248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24248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337183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105364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66727 h 9906000"/>
              <a:gd name="connsiteX4" fmla="*/ 5625868 w 6858000"/>
              <a:gd name="connsiteY4" fmla="*/ 9337183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66727 h 9906000"/>
              <a:gd name="connsiteX4" fmla="*/ 5625868 w 6858000"/>
              <a:gd name="connsiteY4" fmla="*/ 8989454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8989454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15211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290087 w 6858000"/>
              <a:gd name="connsiteY0" fmla="*/ 837127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290087 w 6858000"/>
              <a:gd name="connsiteY8" fmla="*/ 837127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38747 w 6858000"/>
              <a:gd name="connsiteY7" fmla="*/ 837127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040969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380604 h 9906000"/>
              <a:gd name="connsiteX4" fmla="*/ 5625868 w 6858000"/>
              <a:gd name="connsiteY4" fmla="*/ 9053848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380604 h 9906000"/>
              <a:gd name="connsiteX4" fmla="*/ 5625868 w 6858000"/>
              <a:gd name="connsiteY4" fmla="*/ 939348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458981 h 9906000"/>
              <a:gd name="connsiteX4" fmla="*/ 5625868 w 6858000"/>
              <a:gd name="connsiteY4" fmla="*/ 939348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458981 h 9906000"/>
              <a:gd name="connsiteX4" fmla="*/ 5625868 w 6858000"/>
              <a:gd name="connsiteY4" fmla="*/ 948492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 name="connsiteX0" fmla="*/ 1303150 w 6858000"/>
              <a:gd name="connsiteY0" fmla="*/ 406053 h 9906000"/>
              <a:gd name="connsiteX1" fmla="*/ 528034 w 6858000"/>
              <a:gd name="connsiteY1" fmla="*/ 1225693 h 9906000"/>
              <a:gd name="connsiteX2" fmla="*/ 528034 w 6858000"/>
              <a:gd name="connsiteY2" fmla="*/ 8626645 h 9906000"/>
              <a:gd name="connsiteX3" fmla="*/ 1238572 w 6858000"/>
              <a:gd name="connsiteY3" fmla="*/ 9472043 h 9906000"/>
              <a:gd name="connsiteX4" fmla="*/ 5625868 w 6858000"/>
              <a:gd name="connsiteY4" fmla="*/ 9484922 h 9906000"/>
              <a:gd name="connsiteX5" fmla="*/ 6336406 w 6858000"/>
              <a:gd name="connsiteY5" fmla="*/ 8626645 h 9906000"/>
              <a:gd name="connsiteX6" fmla="*/ 6336406 w 6858000"/>
              <a:gd name="connsiteY6" fmla="*/ 1225693 h 9906000"/>
              <a:gd name="connsiteX7" fmla="*/ 5612622 w 6858000"/>
              <a:gd name="connsiteY7" fmla="*/ 419116 h 9906000"/>
              <a:gd name="connsiteX8" fmla="*/ 1303150 w 6858000"/>
              <a:gd name="connsiteY8" fmla="*/ 406053 h 9906000"/>
              <a:gd name="connsiteX9" fmla="*/ 0 w 6858000"/>
              <a:gd name="connsiteY9" fmla="*/ 0 h 9906000"/>
              <a:gd name="connsiteX10" fmla="*/ 6858000 w 6858000"/>
              <a:gd name="connsiteY10" fmla="*/ 0 h 9906000"/>
              <a:gd name="connsiteX11" fmla="*/ 6858000 w 6858000"/>
              <a:gd name="connsiteY11" fmla="*/ 9906000 h 9906000"/>
              <a:gd name="connsiteX12" fmla="*/ 0 w 6858000"/>
              <a:gd name="connsiteY12" fmla="*/ 9906000 h 9906000"/>
              <a:gd name="connsiteX13" fmla="*/ 0 w 6858000"/>
              <a:gd name="connsiteY13" fmla="*/ 0 h 990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858000" h="9906000">
                <a:moveTo>
                  <a:pt x="1303150" y="406053"/>
                </a:moveTo>
                <a:cubicBezTo>
                  <a:pt x="910731" y="406053"/>
                  <a:pt x="528034" y="833274"/>
                  <a:pt x="528034" y="1225693"/>
                </a:cubicBezTo>
                <a:lnTo>
                  <a:pt x="528034" y="8626645"/>
                </a:lnTo>
                <a:cubicBezTo>
                  <a:pt x="528034" y="9019064"/>
                  <a:pt x="846153" y="9472043"/>
                  <a:pt x="1238572" y="9472043"/>
                </a:cubicBezTo>
                <a:lnTo>
                  <a:pt x="5625868" y="9484922"/>
                </a:lnTo>
                <a:cubicBezTo>
                  <a:pt x="6018287" y="9484922"/>
                  <a:pt x="6336406" y="9019064"/>
                  <a:pt x="6336406" y="8626645"/>
                </a:cubicBezTo>
                <a:lnTo>
                  <a:pt x="6336406" y="1225693"/>
                </a:lnTo>
                <a:cubicBezTo>
                  <a:pt x="6336406" y="833274"/>
                  <a:pt x="6005041" y="419116"/>
                  <a:pt x="5612622" y="419116"/>
                </a:cubicBezTo>
                <a:lnTo>
                  <a:pt x="1303150" y="406053"/>
                </a:lnTo>
                <a:close/>
                <a:moveTo>
                  <a:pt x="0" y="0"/>
                </a:moveTo>
                <a:lnTo>
                  <a:pt x="6858000" y="0"/>
                </a:lnTo>
                <a:lnTo>
                  <a:pt x="6858000" y="9906000"/>
                </a:lnTo>
                <a:lnTo>
                  <a:pt x="0" y="9906000"/>
                </a:lnTo>
                <a:lnTo>
                  <a:pt x="0" y="0"/>
                </a:lnTo>
                <a:close/>
              </a:path>
            </a:pathLst>
          </a:custGeom>
          <a:solidFill>
            <a:srgbClr val="C4E7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p>
        </p:txBody>
      </p:sp>
      <p:cxnSp>
        <p:nvCxnSpPr>
          <p:cNvPr id="12" name="直線コネクタ 11">
            <a:extLst>
              <a:ext uri="{FF2B5EF4-FFF2-40B4-BE49-F238E27FC236}">
                <a16:creationId xmlns:a16="http://schemas.microsoft.com/office/drawing/2014/main" id="{85DED7C1-7D2A-4448-A9A5-90F611D61E80}"/>
              </a:ext>
            </a:extLst>
          </p:cNvPr>
          <p:cNvCxnSpPr>
            <a:cxnSpLocks/>
          </p:cNvCxnSpPr>
          <p:nvPr/>
        </p:nvCxnSpPr>
        <p:spPr>
          <a:xfrm>
            <a:off x="7919410" y="2967249"/>
            <a:ext cx="3175" cy="688955"/>
          </a:xfrm>
          <a:prstGeom prst="line">
            <a:avLst/>
          </a:prstGeom>
          <a:ln w="19050">
            <a:solidFill>
              <a:srgbClr val="C4E7DF"/>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D2F5C023-0F4F-48C9-A3F2-F09B7A8B4F99}"/>
              </a:ext>
            </a:extLst>
          </p:cNvPr>
          <p:cNvSpPr txBox="1"/>
          <p:nvPr/>
        </p:nvSpPr>
        <p:spPr>
          <a:xfrm>
            <a:off x="1900701" y="518671"/>
            <a:ext cx="3046804" cy="646331"/>
          </a:xfrm>
          <a:prstGeom prst="rect">
            <a:avLst/>
          </a:prstGeom>
          <a:noFill/>
        </p:spPr>
        <p:txBody>
          <a:bodyPr wrap="square" rtlCol="0">
            <a:spAutoFit/>
          </a:bodyPr>
          <a:lstStyle/>
          <a:p>
            <a:pPr algn="l"/>
            <a:r>
              <a:rPr lang="ja-JP"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助成金支給申請について</a:t>
            </a:r>
            <a:endParaRPr lang="ja-JP" altLang="ja-JP" sz="2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l"/>
            <a:r>
              <a:rPr lang="en-US" altLang="ja-JP" sz="1600" b="1" kern="100" dirty="0">
                <a:effectLst/>
                <a:latin typeface="ＭＳ ゴシック" panose="020B0609070205080204" pitchFamily="49" charset="-128"/>
                <a:ea typeface="游明朝" panose="02020400000000000000" pitchFamily="18" charset="-128"/>
                <a:cs typeface="Times New Roman" panose="02020603050405020304" pitchFamily="18" charset="0"/>
              </a:rPr>
              <a:t> </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0B487F6C-26DB-419E-B0B5-587B883D2049}"/>
              </a:ext>
            </a:extLst>
          </p:cNvPr>
          <p:cNvSpPr txBox="1"/>
          <p:nvPr/>
        </p:nvSpPr>
        <p:spPr>
          <a:xfrm>
            <a:off x="618564" y="1408349"/>
            <a:ext cx="5602463" cy="3699218"/>
          </a:xfrm>
          <a:prstGeom prst="rect">
            <a:avLst/>
          </a:prstGeom>
          <a:noFill/>
        </p:spPr>
        <p:txBody>
          <a:bodyPr wrap="square" rtlCol="0">
            <a:spAutoFit/>
          </a:bodyPr>
          <a:lstStyle/>
          <a:p>
            <a:pPr>
              <a:lnSpc>
                <a:spcPts val="1700"/>
              </a:lnSpc>
              <a:tabLst>
                <a:tab pos="72000" algn="l"/>
              </a:tabLst>
            </a:pPr>
            <a:r>
              <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オンラインの申請では、今まで提出いただいていた申請書の提出は必要ありません。</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医療費助成申請書は受給資格者証の代わりの本人確認証にもなるため、大切に保管してください。受給資格番号が不明な場合は、本庁こども支援係、各支所町民生活係で受給資格者証の再発行の手続きを行う必要があります。</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ホームページリンク先⇒「ひとり親家庭等医療費助成」から申請画面に進めます。</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600"/>
              </a:lnSpc>
              <a:tabLst>
                <a:tab pos="72000" algn="l"/>
              </a:tabLst>
            </a:pPr>
            <a:endParaRPr lang="ja-JP"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en-US" altLang="ja-JP" sz="14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400" kern="100" dirty="0">
                <a:latin typeface="BIZ UDゴシック" panose="020B0400000000000000" pitchFamily="49" charset="-128"/>
                <a:ea typeface="BIZ UDゴシック" panose="020B0400000000000000" pitchFamily="49" charset="-128"/>
                <a:cs typeface="Times New Roman" panose="02020603050405020304" pitchFamily="18" charset="0"/>
              </a:rPr>
              <a:t>領収書の</a:t>
            </a:r>
            <a:r>
              <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写真に関して</a:t>
            </a:r>
            <a:r>
              <a:rPr lang="en-US" altLang="ja-JP" sz="1400" kern="100" dirty="0">
                <a:latin typeface="BIZ UDゴシック" panose="020B0400000000000000" pitchFamily="49" charset="-128"/>
                <a:ea typeface="BIZ UDゴシック" panose="020B0400000000000000" pitchFamily="49" charset="-128"/>
                <a:cs typeface="Times New Roman" panose="02020603050405020304" pitchFamily="18" charset="0"/>
              </a:rPr>
              <a:t>】</a:t>
            </a:r>
          </a:p>
          <a:p>
            <a:pPr>
              <a:lnSpc>
                <a:spcPts val="600"/>
              </a:lnSpc>
              <a:tabLst>
                <a:tab pos="72000" algn="l"/>
              </a:tabLst>
            </a:pPr>
            <a:endPar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ja-JP" altLang="en-US" sz="12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2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■１枚ずつ鮮明なものを用意してください</a:t>
            </a:r>
            <a:endParaRPr lang="en-US" altLang="ja-JP" sz="12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ja-JP" altLang="en-US" sz="1200" b="1"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同じ人の領収書はまとめて申請できます。</a:t>
            </a:r>
            <a:endParaRPr lang="en-US" altLang="ja-JP" sz="105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こちらで確認できない場合は提出を求める可能性もあります。</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indent="139700">
              <a:lnSpc>
                <a:spcPts val="1700"/>
              </a:lnSpc>
              <a:tabLst>
                <a:tab pos="72000" algn="l"/>
              </a:tabLst>
            </a:pP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他の人（親、子ども）の領収書は分けて申請をしてください。</a:t>
            </a:r>
            <a:endPar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ts val="1700"/>
              </a:lnSpc>
              <a:tabLst>
                <a:tab pos="72000" algn="l"/>
              </a:tabLst>
            </a:pPr>
            <a:r>
              <a:rPr lang="ja-JP" altLang="en-US" sz="11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2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■領収書は基本、原本のみの提出になります</a:t>
            </a:r>
          </a:p>
          <a:p>
            <a:pPr marL="133350">
              <a:lnSpc>
                <a:spcPts val="1700"/>
              </a:lnSpc>
              <a:tabLst>
                <a:tab pos="72000" algn="l"/>
              </a:tabLst>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ただし、高額療養費制度や付加給付金等に該当する場合は、加入している健康保険へ</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33350">
              <a:lnSpc>
                <a:spcPts val="1700"/>
              </a:lnSpc>
              <a:tabLst>
                <a:tab pos="72000" algn="l"/>
              </a:tabLst>
            </a:pPr>
            <a:r>
              <a:rPr lang="ja-JP" altLang="en-US" sz="105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の手続きが必要になりますので、その際はお問い合わせください。</a:t>
            </a:r>
          </a:p>
          <a:p>
            <a:pPr>
              <a:lnSpc>
                <a:spcPts val="1700"/>
              </a:lnSpc>
              <a:tabLst>
                <a:tab pos="72000" algn="l"/>
              </a:tabLst>
            </a:pPr>
            <a:r>
              <a:rPr lang="ja-JP" altLang="en-US" sz="11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2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■領収印のあるものを載せてください</a:t>
            </a:r>
          </a:p>
          <a:p>
            <a:pPr indent="139700">
              <a:lnSpc>
                <a:spcPts val="1700"/>
              </a:lnSpc>
              <a:tabLst>
                <a:tab pos="72000" algn="l"/>
              </a:tabLst>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領収印がない場合は、領収レシート等の添付もお願いします。</a:t>
            </a:r>
            <a:endParaRPr lang="en-US"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indent="139700">
              <a:lnSpc>
                <a:spcPts val="1700"/>
              </a:lnSpc>
            </a:pPr>
            <a:endPar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4" name="Rectangle 2">
            <a:extLst>
              <a:ext uri="{FF2B5EF4-FFF2-40B4-BE49-F238E27FC236}">
                <a16:creationId xmlns:a16="http://schemas.microsoft.com/office/drawing/2014/main" id="{812FC9BD-EA80-478A-9A0F-0A911A4AF819}"/>
              </a:ext>
            </a:extLst>
          </p:cNvPr>
          <p:cNvSpPr>
            <a:spLocks noChangeArrowheads="1"/>
          </p:cNvSpPr>
          <p:nvPr/>
        </p:nvSpPr>
        <p:spPr bwMode="auto">
          <a:xfrm>
            <a:off x="618560" y="5244077"/>
            <a:ext cx="5602467" cy="158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333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33350" defTabSz="914400" rtl="0" eaLnBrk="0" fontAlgn="base" latinLnBrk="0" hangingPunct="0">
              <a:lnSpc>
                <a:spcPts val="1700"/>
              </a:lnSpc>
              <a:spcBef>
                <a:spcPct val="0"/>
              </a:spcBef>
              <a:spcAft>
                <a:spcPct val="0"/>
              </a:spcAft>
              <a:buClrTx/>
              <a:buSzTx/>
              <a:buFontTx/>
              <a:buNone/>
              <a:tabLst/>
            </a:pPr>
            <a:r>
              <a:rPr kumimoji="0" lang="ja-JP" altLang="ja-JP" sz="120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■申請書・領収書は次の方法で仕分けをしてください</a:t>
            </a:r>
            <a:endParaRPr kumimoji="0" lang="en-US" altLang="ja-JP" sz="120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133350" defTabSz="914400" rtl="0" eaLnBrk="0" fontAlgn="base" latinLnBrk="0" hangingPunct="0">
              <a:lnSpc>
                <a:spcPts val="17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１．個人・医療機関（病院・薬局）・診療月ごとに分け</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てください。</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133350" defTabSz="914400" rtl="0" eaLnBrk="0" fontAlgn="base" latinLnBrk="0" hangingPunct="0">
              <a:lnSpc>
                <a:spcPts val="17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２．提出日を書き込み、押印</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してください。</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（スタンプ印は不可）</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133350" defTabSz="914400" rtl="0" eaLnBrk="0" fontAlgn="base" latinLnBrk="0" hangingPunct="0">
              <a:lnSpc>
                <a:spcPts val="17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３．領収書は、申請書にクリップ止め</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してください。</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133350" defTabSz="914400" rtl="0" eaLnBrk="0" fontAlgn="base" latinLnBrk="0" hangingPunct="0">
              <a:lnSpc>
                <a:spcPts val="17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領収書は原本で点数の記載されているもの</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の提出をお願いします。</a:t>
            </a:r>
            <a:endParaRPr kumimoji="0" lang="en-US"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133350" defTabSz="914400" rtl="0" eaLnBrk="0" fontAlgn="base" latinLnBrk="0" hangingPunct="0">
              <a:lnSpc>
                <a:spcPts val="1700"/>
              </a:lnSpc>
              <a:spcBef>
                <a:spcPct val="0"/>
              </a:spcBef>
              <a:spcAft>
                <a:spcPct val="0"/>
              </a:spcAft>
              <a:buClrTx/>
              <a:buSzTx/>
              <a:buFontTx/>
              <a:buNone/>
              <a:tabLst/>
            </a:pPr>
            <a:r>
              <a:rPr lang="ja-JP" altLang="en-US" sz="105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（領収印なしは原則不可）</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133350" defTabSz="914400" rtl="0" eaLnBrk="0" fontAlgn="base" latinLnBrk="0" hangingPunct="0">
              <a:lnSpc>
                <a:spcPts val="17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rPr>
              <a:t>　</a:t>
            </a:r>
            <a:r>
              <a:rPr kumimoji="0" lang="en-US"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rPr>
              <a:t>※</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rPr>
              <a:t>　</a:t>
            </a:r>
            <a:r>
              <a:rPr lang="ja-JP" altLang="ja-JP" sz="1050" dirty="0">
                <a:effectLst/>
                <a:latin typeface="BIZ UDゴシック" panose="020B0400000000000000" pitchFamily="49" charset="-128"/>
                <a:ea typeface="BIZ UDゴシック" panose="020B0400000000000000" pitchFamily="49" charset="-128"/>
                <a:cs typeface="Times New Roman" panose="02020603050405020304" pitchFamily="18" charset="0"/>
              </a:rPr>
              <a:t>申請書はコピーしてご利用ください。</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p:txBody>
      </p:sp>
      <p:sp>
        <p:nvSpPr>
          <p:cNvPr id="18" name="テキスト ボックス 17">
            <a:extLst>
              <a:ext uri="{FF2B5EF4-FFF2-40B4-BE49-F238E27FC236}">
                <a16:creationId xmlns:a16="http://schemas.microsoft.com/office/drawing/2014/main" id="{FDCCA64E-9198-4F0C-B2B2-B44A960B4038}"/>
              </a:ext>
            </a:extLst>
          </p:cNvPr>
          <p:cNvSpPr txBox="1"/>
          <p:nvPr/>
        </p:nvSpPr>
        <p:spPr>
          <a:xfrm>
            <a:off x="-2382356" y="6238418"/>
            <a:ext cx="5717983" cy="646331"/>
          </a:xfrm>
          <a:prstGeom prst="rect">
            <a:avLst/>
          </a:prstGeom>
          <a:noFill/>
        </p:spPr>
        <p:txBody>
          <a:bodyPr wrap="square" rtlCol="0">
            <a:spAutoFit/>
          </a:bodyPr>
          <a:lstStyle/>
          <a:p>
            <a:endParaRPr kumimoji="1" lang="en-US" altLang="ja-JP" dirty="0">
              <a:latin typeface="BIZ UDゴシック" panose="020B0400000000000000" pitchFamily="49" charset="-128"/>
              <a:ea typeface="BIZ UDゴシック" panose="020B0400000000000000" pitchFamily="49" charset="-128"/>
            </a:endParaRPr>
          </a:p>
          <a:p>
            <a:endParaRPr kumimoji="1" lang="ja-JP" altLang="en-US" dirty="0"/>
          </a:p>
        </p:txBody>
      </p:sp>
      <p:sp>
        <p:nvSpPr>
          <p:cNvPr id="22" name="Rectangle 8">
            <a:extLst>
              <a:ext uri="{FF2B5EF4-FFF2-40B4-BE49-F238E27FC236}">
                <a16:creationId xmlns:a16="http://schemas.microsoft.com/office/drawing/2014/main" id="{EAAEFAD2-6FCB-467B-893D-3DA869200353}"/>
              </a:ext>
            </a:extLst>
          </p:cNvPr>
          <p:cNvSpPr>
            <a:spLocks noChangeArrowheads="1"/>
          </p:cNvSpPr>
          <p:nvPr/>
        </p:nvSpPr>
        <p:spPr bwMode="auto">
          <a:xfrm>
            <a:off x="618560" y="7122242"/>
            <a:ext cx="5602465" cy="189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ts val="1700"/>
              </a:lnSpc>
              <a:spcBef>
                <a:spcPct val="0"/>
              </a:spcBef>
              <a:spcAft>
                <a:spcPct val="0"/>
              </a:spcAft>
              <a:buClrTx/>
              <a:buSzTx/>
              <a:buFontTx/>
              <a:buNone/>
              <a:tabLst/>
            </a:pPr>
            <a:r>
              <a:rPr lang="ja-JP" altLang="en-US" sz="1050" b="1"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ja-JP" sz="120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医療費の払い戻しを受けるためには</a:t>
            </a:r>
            <a:endParaRPr kumimoji="0" lang="ja-JP" altLang="ja-JP" sz="120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ts val="1700"/>
              </a:lnSpc>
              <a:spcBef>
                <a:spcPct val="0"/>
              </a:spcBef>
              <a:spcAft>
                <a:spcPct val="0"/>
              </a:spcAft>
              <a:buClrTx/>
              <a:buSzTx/>
              <a:buFontTx/>
              <a:buNone/>
              <a:tabLst>
                <a:tab pos="72000" algn="l"/>
              </a:tabLst>
            </a:pPr>
            <a:r>
              <a:rPr kumimoji="0" lang="ja-JP" altLang="en-US" sz="120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医療機関で支払った医療費（保険診療の自己負担分）については、診療月の翌月から</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kumimoji="0" lang="en-US"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l" defTabSz="914400" rtl="0" eaLnBrk="0" fontAlgn="base" latinLnBrk="0" hangingPunct="0">
              <a:lnSpc>
                <a:spcPts val="1700"/>
              </a:lnSpc>
              <a:spcBef>
                <a:spcPct val="0"/>
              </a:spcBef>
              <a:spcAft>
                <a:spcPct val="0"/>
              </a:spcAft>
              <a:buClrTx/>
              <a:buSzTx/>
              <a:buFontTx/>
              <a:buNone/>
              <a:tabLst>
                <a:tab pos="72000" algn="l"/>
              </a:tabLst>
            </a:pPr>
            <a:r>
              <a:rPr lang="ja-JP" altLang="en-US" sz="105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払戻しの申請ができます。申請期限は、診療月の翌月から６か月</a:t>
            </a:r>
            <a:r>
              <a:rPr lang="ja-JP" altLang="en-US" sz="1050" dirty="0">
                <a:latin typeface="BIZ UDゴシック" panose="020B0400000000000000" pitchFamily="49" charset="-128"/>
                <a:ea typeface="BIZ UDゴシック" panose="020B0400000000000000" pitchFamily="49" charset="-128"/>
                <a:cs typeface="Times New Roman" panose="02020603050405020304" pitchFamily="18" charset="0"/>
              </a:rPr>
              <a:t>以</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内ですので、ご注</a:t>
            </a:r>
            <a:endParaRPr kumimoji="0" lang="en-US"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l" defTabSz="914400" rtl="0" eaLnBrk="0" fontAlgn="base" latinLnBrk="0" hangingPunct="0">
              <a:lnSpc>
                <a:spcPts val="1700"/>
              </a:lnSpc>
              <a:spcBef>
                <a:spcPct val="0"/>
              </a:spcBef>
              <a:spcAft>
                <a:spcPct val="0"/>
              </a:spcAft>
              <a:buClrTx/>
              <a:buSzTx/>
              <a:buFontTx/>
              <a:buNone/>
              <a:tabLst>
                <a:tab pos="72000" algn="l"/>
              </a:tabLst>
            </a:pPr>
            <a:r>
              <a:rPr lang="ja-JP" altLang="en-US" sz="105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意ください。</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ts val="1700"/>
              </a:lnSpc>
              <a:spcBef>
                <a:spcPct val="0"/>
              </a:spcBef>
              <a:spcAft>
                <a:spcPct val="0"/>
              </a:spcAft>
              <a:buClrTx/>
              <a:buSzTx/>
              <a:buFontTx/>
              <a:buNone/>
              <a:tabLst/>
            </a:pPr>
            <a:r>
              <a:rPr kumimoji="0" lang="ja-JP" altLang="en-US" sz="105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学校でのケガまたは病気で医療機関にかかった場合の医療費は日本スポーツ振興セン</a:t>
            </a:r>
            <a:endParaRPr kumimoji="0" lang="en-US"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l" defTabSz="914400" rtl="0" eaLnBrk="0" fontAlgn="base" latinLnBrk="0" hangingPunct="0">
              <a:lnSpc>
                <a:spcPts val="1700"/>
              </a:lnSpc>
              <a:spcBef>
                <a:spcPct val="0"/>
              </a:spcBef>
              <a:spcAft>
                <a:spcPct val="0"/>
              </a:spcAft>
              <a:buClrTx/>
              <a:buSzTx/>
              <a:buFontTx/>
              <a:buNone/>
              <a:tabLst/>
            </a:pPr>
            <a:r>
              <a:rPr lang="ja-JP" altLang="en-US" sz="105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ターの災害共済給付の対象となり、ひとり親医療助成制度の対象にはなりませ</a:t>
            </a:r>
            <a:r>
              <a:rPr kumimoji="0" lang="ja-JP" altLang="en-US"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ん</a:t>
            </a:r>
            <a:r>
              <a:rPr lang="ja-JP" altLang="en-US" sz="1050" dirty="0">
                <a:latin typeface="BIZ UDゴシック" panose="020B0400000000000000" pitchFamily="49" charset="-128"/>
                <a:ea typeface="BIZ UDゴシック" panose="020B0400000000000000" pitchFamily="49" charset="-128"/>
                <a:cs typeface="Times New Roman" panose="02020603050405020304" pitchFamily="18" charset="0"/>
              </a:rPr>
              <a:t>。</a:t>
            </a:r>
            <a:endParaRPr kumimoji="0" lang="ja-JP" altLang="ja-JP" sz="1050" b="0"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ts val="1700"/>
              </a:lnSpc>
              <a:spcBef>
                <a:spcPct val="0"/>
              </a:spcBef>
              <a:spcAft>
                <a:spcPct val="0"/>
              </a:spcAft>
              <a:buClrTx/>
              <a:buSzTx/>
              <a:buFontTx/>
              <a:buNone/>
              <a:tabLst/>
              <a:defRPr/>
            </a:pPr>
            <a:r>
              <a:rPr kumimoji="0" lang="ja-JP" altLang="en-US" sz="1050" b="1" i="0" u="none" strike="noStrike" cap="none" normalizeH="0" baseline="0" dirty="0">
                <a:ln>
                  <a:noFill/>
                </a:ln>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奇数月の末日で締めて、偶数月</a:t>
            </a:r>
            <a:r>
              <a:rPr kumimoji="0"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25</a:t>
            </a:r>
            <a:r>
              <a:rPr kumimoji="0"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日（土日祝の場合は前日）に支払います。</a:t>
            </a:r>
            <a:r>
              <a:rPr kumimoji="0"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9">
            <a:extLst>
              <a:ext uri="{FF2B5EF4-FFF2-40B4-BE49-F238E27FC236}">
                <a16:creationId xmlns:a16="http://schemas.microsoft.com/office/drawing/2014/main" id="{E908BFD0-07D4-4C55-B20C-869EA9B5C1A1}"/>
              </a:ext>
            </a:extLst>
          </p:cNvPr>
          <p:cNvSpPr>
            <a:spLocks noChangeArrowheads="1"/>
          </p:cNvSpPr>
          <p:nvPr/>
        </p:nvSpPr>
        <p:spPr bwMode="auto">
          <a:xfrm>
            <a:off x="-2288331" y="8405593"/>
            <a:ext cx="659674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600" b="0" i="0" u="none" strike="noStrike" cap="none" normalizeH="0" baseline="0" dirty="0">
                <a:ln>
                  <a:noFill/>
                </a:ln>
                <a:solidFill>
                  <a:schemeClr val="tx1"/>
                </a:solidFill>
                <a:effectLst/>
              </a:rPr>
              <a:t> </a:t>
            </a:r>
            <a:endParaRPr kumimoji="0" lang="en-US" altLang="ja-JP" sz="11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BFF57A8E-3CE5-4658-A4C8-6CF19AB5B096}"/>
              </a:ext>
            </a:extLst>
          </p:cNvPr>
          <p:cNvSpPr txBox="1"/>
          <p:nvPr/>
        </p:nvSpPr>
        <p:spPr>
          <a:xfrm>
            <a:off x="1075829" y="1069795"/>
            <a:ext cx="4687930" cy="338554"/>
          </a:xfrm>
          <a:prstGeom prst="rect">
            <a:avLst/>
          </a:prstGeom>
          <a:noFill/>
        </p:spPr>
        <p:txBody>
          <a:bodyPr wrap="square" rtlCol="0">
            <a:spAutoFit/>
          </a:bodyPr>
          <a:lstStyle/>
          <a:p>
            <a:pPr algn="ctr"/>
            <a:r>
              <a:rPr kumimoji="1" lang="ja-JP" altLang="en-US" sz="1600" dirty="0">
                <a:highlight>
                  <a:srgbClr val="00FF00"/>
                </a:highlight>
                <a:latin typeface="BIZ UDゴシック" panose="020B0400000000000000" pitchFamily="49" charset="-128"/>
                <a:ea typeface="BIZ UDゴシック" panose="020B0400000000000000" pitchFamily="49" charset="-128"/>
              </a:rPr>
              <a:t>～ＬＩＮＥ申請～</a:t>
            </a:r>
          </a:p>
        </p:txBody>
      </p:sp>
      <p:sp>
        <p:nvSpPr>
          <p:cNvPr id="47" name="テキスト ボックス 46">
            <a:extLst>
              <a:ext uri="{FF2B5EF4-FFF2-40B4-BE49-F238E27FC236}">
                <a16:creationId xmlns:a16="http://schemas.microsoft.com/office/drawing/2014/main" id="{43C7F91F-675D-4DE7-981F-AAF2574FAC2C}"/>
              </a:ext>
            </a:extLst>
          </p:cNvPr>
          <p:cNvSpPr txBox="1"/>
          <p:nvPr/>
        </p:nvSpPr>
        <p:spPr>
          <a:xfrm>
            <a:off x="1085035" y="4924673"/>
            <a:ext cx="4687930" cy="338554"/>
          </a:xfrm>
          <a:prstGeom prst="rect">
            <a:avLst/>
          </a:prstGeom>
          <a:noFill/>
        </p:spPr>
        <p:txBody>
          <a:bodyPr wrap="square" rtlCol="0">
            <a:spAutoFit/>
          </a:bodyPr>
          <a:lstStyle/>
          <a:p>
            <a:pPr algn="ctr"/>
            <a:r>
              <a:rPr kumimoji="1" lang="ja-JP" altLang="en-US" sz="1600" dirty="0">
                <a:highlight>
                  <a:srgbClr val="00FFFF"/>
                </a:highlight>
                <a:latin typeface="BIZ UDゴシック" panose="020B0400000000000000" pitchFamily="49" charset="-128"/>
                <a:ea typeface="BIZ UDゴシック" panose="020B0400000000000000" pitchFamily="49" charset="-128"/>
              </a:rPr>
              <a:t>～窓口申請～</a:t>
            </a:r>
          </a:p>
        </p:txBody>
      </p:sp>
      <p:sp>
        <p:nvSpPr>
          <p:cNvPr id="48" name="テキスト ボックス 47">
            <a:extLst>
              <a:ext uri="{FF2B5EF4-FFF2-40B4-BE49-F238E27FC236}">
                <a16:creationId xmlns:a16="http://schemas.microsoft.com/office/drawing/2014/main" id="{7B7FD119-F033-4836-899A-E7E2B3AC9152}"/>
              </a:ext>
            </a:extLst>
          </p:cNvPr>
          <p:cNvSpPr txBox="1"/>
          <p:nvPr/>
        </p:nvSpPr>
        <p:spPr>
          <a:xfrm>
            <a:off x="1150234" y="6784457"/>
            <a:ext cx="4539121" cy="338554"/>
          </a:xfrm>
          <a:prstGeom prst="rect">
            <a:avLst/>
          </a:prstGeom>
          <a:noFill/>
        </p:spPr>
        <p:txBody>
          <a:bodyPr wrap="square" rtlCol="0">
            <a:spAutoFit/>
          </a:bodyPr>
          <a:lstStyle/>
          <a:p>
            <a:pPr algn="ctr"/>
            <a:r>
              <a:rPr kumimoji="1" lang="ja-JP" altLang="en-US" sz="1600" dirty="0">
                <a:highlight>
                  <a:srgbClr val="FFFF00"/>
                </a:highlight>
                <a:latin typeface="BIZ UDゴシック" panose="020B0400000000000000" pitchFamily="49" charset="-128"/>
                <a:ea typeface="BIZ UDゴシック" panose="020B0400000000000000" pitchFamily="49" charset="-128"/>
              </a:rPr>
              <a:t>～共通～</a:t>
            </a:r>
          </a:p>
        </p:txBody>
      </p:sp>
    </p:spTree>
    <p:extLst>
      <p:ext uri="{BB962C8B-B14F-4D97-AF65-F5344CB8AC3E}">
        <p14:creationId xmlns:p14="http://schemas.microsoft.com/office/powerpoint/2010/main" val="10874195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3055</TotalTime>
  <Words>624</Words>
  <Application>Microsoft Office PowerPoint</Application>
  <PresentationFormat>A4 210 x 297 mm</PresentationFormat>
  <Paragraphs>62</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BIZ UDゴシック</vt:lpstr>
      <vt:lpstr>ＭＳ Ｐゴシック</vt:lpstr>
      <vt:lpstr>ＭＳ ゴシック</vt:lpstr>
      <vt:lpstr>ＭＳ 明朝</vt:lpstr>
      <vt:lpstr>クラフト明朝</vt:lpstr>
      <vt:lpstr>游ゴシック</vt:lpstr>
      <vt:lpstr>游明朝</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DP080270</dc:creator>
  <cp:lastModifiedBy>DP080220@satsuma-net.local</cp:lastModifiedBy>
  <cp:revision>113</cp:revision>
  <cp:lastPrinted>2026-05-15T07:17:29Z</cp:lastPrinted>
  <dcterms:created xsi:type="dcterms:W3CDTF">2026-02-06T06:54:29Z</dcterms:created>
  <dcterms:modified xsi:type="dcterms:W3CDTF">2026-05-15T07:24:01Z</dcterms:modified>
</cp:coreProperties>
</file>